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80" r:id="rId3"/>
    <p:sldMasterId id="2147483686" r:id="rId4"/>
    <p:sldMasterId id="2147483691" r:id="rId5"/>
  </p:sldMasterIdLst>
  <p:notesMasterIdLst>
    <p:notesMasterId r:id="rId47"/>
  </p:notesMasterIdLst>
  <p:handoutMasterIdLst>
    <p:handoutMasterId r:id="rId48"/>
  </p:handoutMasterIdLst>
  <p:sldIdLst>
    <p:sldId id="274" r:id="rId6"/>
    <p:sldId id="276" r:id="rId7"/>
    <p:sldId id="429" r:id="rId8"/>
    <p:sldId id="430" r:id="rId9"/>
    <p:sldId id="431" r:id="rId10"/>
    <p:sldId id="432" r:id="rId11"/>
    <p:sldId id="398"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8" r:id="rId42"/>
    <p:sldId id="349" r:id="rId43"/>
    <p:sldId id="396" r:id="rId44"/>
    <p:sldId id="352" r:id="rId45"/>
    <p:sldId id="393" r:id="rId4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D9"/>
    <a:srgbClr val="FFA72A"/>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68" autoAdjust="0"/>
    <p:restoredTop sz="94533" autoAdjust="0"/>
  </p:normalViewPr>
  <p:slideViewPr>
    <p:cSldViewPr>
      <p:cViewPr>
        <p:scale>
          <a:sx n="76" d="100"/>
          <a:sy n="76" d="100"/>
        </p:scale>
        <p:origin x="-92" y="120"/>
      </p:cViewPr>
      <p:guideLst>
        <p:guide orient="horz" pos="2160"/>
        <p:guide pos="3839"/>
      </p:guideLst>
    </p:cSldViewPr>
  </p:slideViewPr>
  <p:outlineViewPr>
    <p:cViewPr>
      <p:scale>
        <a:sx n="33" d="100"/>
        <a:sy n="33" d="100"/>
      </p:scale>
      <p:origin x="0" y="-6192"/>
    </p:cViewPr>
    <p:sldLst>
      <p:sld r:id="rId1" collapse="1"/>
    </p:sldLst>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2.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1/8/2016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1/8/2016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solidFill>
                  <a:prstClr val="black"/>
                </a:solidFill>
              </a:rPr>
              <a:t>© Software University Foundation – http://softuni.org This work is licensed under the Creative Commons Attribution-NonCommercial-ShareAlike license.</a:t>
            </a:r>
            <a:endParaRPr lang="en-US" dirty="0">
              <a:solidFill>
                <a:prstClr val="black"/>
              </a:solidFill>
            </a:endParaRPr>
          </a:p>
        </p:txBody>
      </p:sp>
      <p:sp>
        <p:nvSpPr>
          <p:cNvPr id="6" name="Rectangle 7"/>
          <p:cNvSpPr>
            <a:spLocks noGrp="1" noChangeArrowheads="1"/>
          </p:cNvSpPr>
          <p:nvPr>
            <p:ph type="sldNum" sz="quarter" idx="5"/>
          </p:nvPr>
        </p:nvSpPr>
        <p:spPr>
          <a:ln/>
        </p:spPr>
        <p:txBody>
          <a:bodyPr/>
          <a:lstStyle/>
          <a:p>
            <a:fld id="{B1C7565E-DDDC-426D-8B7D-F956FBEF309F}" type="slidenum">
              <a:rPr lang="en-US">
                <a:solidFill>
                  <a:prstClr val="black"/>
                </a:solidFill>
              </a:rPr>
              <a:pPr/>
              <a:t>34</a:t>
            </a:fld>
            <a:r>
              <a:rPr lang="en-US" dirty="0">
                <a:solidFill>
                  <a:prstClr val="black"/>
                </a:solidFill>
              </a:rPr>
              <a:t>##</a:t>
            </a:r>
          </a:p>
        </p:txBody>
      </p:sp>
      <p:sp>
        <p:nvSpPr>
          <p:cNvPr id="431106" name="Rectangle 2"/>
          <p:cNvSpPr>
            <a:spLocks noGrp="1" noRot="1" noChangeAspect="1" noChangeArrowheads="1" noTextEdit="1"/>
          </p:cNvSpPr>
          <p:nvPr>
            <p:ph type="sldImg"/>
          </p:nvPr>
        </p:nvSpPr>
        <p:spPr>
          <a:xfrm>
            <a:off x="382588" y="685800"/>
            <a:ext cx="6092825" cy="3429000"/>
          </a:xfrm>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087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solidFill>
                  <a:prstClr val="black"/>
                </a:solidFill>
              </a:rPr>
              <a:t>© Software University Foundation – </a:t>
            </a:r>
            <a:r>
              <a:rPr lang="en-US" sz="1000" u="sng" smtClean="0">
                <a:solidFill>
                  <a:prstClr val="black"/>
                </a:solidFill>
                <a:hlinkClick r:id="rId3"/>
              </a:rPr>
              <a:t>http://softuni.org</a:t>
            </a:r>
            <a:endParaRPr lang="en-US" sz="1000" smtClean="0">
              <a:solidFill>
                <a:prstClr val="black"/>
              </a:solidFill>
            </a:endParaRPr>
          </a:p>
          <a:p>
            <a:r>
              <a:rPr lang="en-US" sz="1000" smtClean="0">
                <a:solidFill>
                  <a:prstClr val="black"/>
                </a:solidFill>
              </a:rPr>
              <a:t>This work is licensed under the </a:t>
            </a:r>
            <a:r>
              <a:rPr lang="en-US" sz="1000" u="sng" noProof="1" smtClean="0">
                <a:solidFill>
                  <a:prstClr val="black"/>
                </a:solidFill>
                <a:hlinkClick r:id="rId4"/>
              </a:rPr>
              <a:t>Creative Commons Attribution-NonCommercial-ShareAlike</a:t>
            </a:r>
            <a:r>
              <a:rPr lang="en-US" sz="1000" noProof="1" smtClean="0">
                <a:solidFill>
                  <a:prstClr val="black"/>
                </a:solidFill>
              </a:rPr>
              <a:t> </a:t>
            </a:r>
            <a:r>
              <a:rPr lang="en-US" sz="1000" smtClean="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96941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solidFill>
                  <a:prstClr val="black"/>
                </a:solidFill>
              </a:rPr>
              <a:t>© Software University Foundation – </a:t>
            </a:r>
            <a:r>
              <a:rPr lang="en-US" sz="1000" u="sng" smtClean="0">
                <a:solidFill>
                  <a:prstClr val="black"/>
                </a:solidFill>
                <a:hlinkClick r:id="rId3"/>
              </a:rPr>
              <a:t>http://softuni.org</a:t>
            </a:r>
            <a:endParaRPr lang="en-US" sz="1000" smtClean="0">
              <a:solidFill>
                <a:prstClr val="black"/>
              </a:solidFill>
            </a:endParaRPr>
          </a:p>
          <a:p>
            <a:r>
              <a:rPr lang="en-US" sz="1000" smtClean="0">
                <a:solidFill>
                  <a:prstClr val="black"/>
                </a:solidFill>
              </a:rPr>
              <a:t>This work is licensed under the </a:t>
            </a:r>
            <a:r>
              <a:rPr lang="en-US" sz="1000" u="sng" noProof="1" smtClean="0">
                <a:solidFill>
                  <a:prstClr val="black"/>
                </a:solidFill>
                <a:hlinkClick r:id="rId4"/>
              </a:rPr>
              <a:t>Creative Commons Attribution-NonCommercial-ShareAlike</a:t>
            </a:r>
            <a:r>
              <a:rPr lang="en-US" sz="1000" noProof="1" smtClean="0">
                <a:solidFill>
                  <a:prstClr val="black"/>
                </a:solidFill>
              </a:rPr>
              <a:t> </a:t>
            </a:r>
            <a:r>
              <a:rPr lang="en-US" sz="1000" smtClean="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40</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229706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1/8/2016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2708711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28142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314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29549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1/8/2016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406853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326679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57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1/8/2016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00618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1/8/2016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2514462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650945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78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smtClean="0">
                <a:solidFill>
                  <a:srgbClr val="603A14"/>
                </a:solidFill>
              </a:rPr>
              <a:t>?</a:t>
            </a:r>
            <a:endParaRPr lang="en-US"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smtClean="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1813896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jpe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jpe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1/8/2016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1/8/2016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4118275080"/>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184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1/8/2016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4225034442"/>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184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1/8/2016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3586869204"/>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hyperlink" Target="http://www.nakov.com/" TargetMode="External"/><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creativecommons.org/licenses/by-nc-sa/4.0/" TargetMode="External"/><Relationship Id="rId10" Type="http://schemas.openxmlformats.org/officeDocument/2006/relationships/image" Target="../media/image13.png"/><Relationship Id="rId4" Type="http://schemas.openxmlformats.org/officeDocument/2006/relationships/hyperlink" Target="http://softuni.bg/" TargetMode="Externa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raw.github.com/lodash/lodash/3.3.1/lodash.js"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www.indeavr.com/" TargetMode="External"/><Relationship Id="rId18" Type="http://schemas.openxmlformats.org/officeDocument/2006/relationships/hyperlink" Target="http://netpeak.bg/" TargetMode="External"/><Relationship Id="rId3" Type="http://schemas.openxmlformats.org/officeDocument/2006/relationships/hyperlink" Target="http://www.luxoft.com/" TargetMode="External"/><Relationship Id="rId21" Type="http://schemas.openxmlformats.org/officeDocument/2006/relationships/image" Target="../media/image37.png"/><Relationship Id="rId7" Type="http://schemas.openxmlformats.org/officeDocument/2006/relationships/hyperlink" Target="http://komfo.com/" TargetMode="External"/><Relationship Id="rId12" Type="http://schemas.openxmlformats.org/officeDocument/2006/relationships/image" Target="../media/image33.png"/><Relationship Id="rId17"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s://softuni.bg/courses/javascript-basics" TargetMode="External"/><Relationship Id="rId10" Type="http://schemas.openxmlformats.org/officeDocument/2006/relationships/image" Target="../media/image32.png"/><Relationship Id="rId19"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hyperlink" Target="http://smartit.bg/" TargetMode="External"/><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8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9.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9.png"/><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2" y="457200"/>
            <a:ext cx="7910299" cy="1476352"/>
          </a:xfrm>
        </p:spPr>
        <p:txBody>
          <a:bodyPr>
            <a:normAutofit fontScale="90000"/>
          </a:bodyPr>
          <a:lstStyle/>
          <a:p>
            <a:r>
              <a:rPr lang="en-US" noProof="1"/>
              <a:t>Associative </a:t>
            </a:r>
            <a:r>
              <a:rPr lang="en-US" noProof="1" smtClean="0"/>
              <a:t>Arrays</a:t>
            </a:r>
            <a:r>
              <a:rPr lang="bg-BG" noProof="1" smtClean="0"/>
              <a:t> </a:t>
            </a:r>
            <a:r>
              <a:rPr lang="en-US" noProof="1" smtClean="0"/>
              <a:t>and </a:t>
            </a:r>
            <a:r>
              <a:rPr lang="en-US" dirty="0"/>
              <a:t>Objects </a:t>
            </a:r>
          </a:p>
        </p:txBody>
      </p:sp>
      <p:sp>
        <p:nvSpPr>
          <p:cNvPr id="6" name="Subtitle 5"/>
          <p:cNvSpPr>
            <a:spLocks noGrp="1"/>
          </p:cNvSpPr>
          <p:nvPr>
            <p:ph type="subTitle" idx="1"/>
          </p:nvPr>
        </p:nvSpPr>
        <p:spPr>
          <a:xfrm>
            <a:off x="3579812" y="1965299"/>
            <a:ext cx="7910299" cy="1311301"/>
          </a:xfrm>
        </p:spPr>
        <p:txBody>
          <a:bodyPr>
            <a:normAutofit/>
          </a:bodyPr>
          <a:lstStyle/>
          <a:p>
            <a:r>
              <a:rPr lang="en-US" dirty="0" smtClean="0"/>
              <a:t>Associative Arrays, Objects</a:t>
            </a:r>
            <a:endParaRPr lang="en-US" dirty="0"/>
          </a:p>
        </p:txBody>
      </p:sp>
      <p:sp>
        <p:nvSpPr>
          <p:cNvPr id="7" name="Text Placeholder 6"/>
          <p:cNvSpPr>
            <a:spLocks noGrp="1"/>
          </p:cNvSpPr>
          <p:nvPr>
            <p:ph type="body" sz="quarter" idx="10"/>
          </p:nvPr>
        </p:nvSpPr>
        <p:spPr>
          <a:xfrm>
            <a:off x="684212" y="4410539"/>
            <a:ext cx="3187613" cy="525135"/>
          </a:xfrm>
        </p:spPr>
        <p:txBody>
          <a:bodyPr/>
          <a:lstStyle/>
          <a:p>
            <a:r>
              <a:rPr lang="en-US" dirty="0" smtClean="0"/>
              <a:t>Svetlin Nakov</a:t>
            </a:r>
            <a:endParaRPr lang="en-US" dirty="0"/>
          </a:p>
        </p:txBody>
      </p:sp>
      <p:sp>
        <p:nvSpPr>
          <p:cNvPr id="8" name="Text Placeholder 7"/>
          <p:cNvSpPr>
            <a:spLocks noGrp="1"/>
          </p:cNvSpPr>
          <p:nvPr>
            <p:ph type="body" sz="quarter" idx="13"/>
          </p:nvPr>
        </p:nvSpPr>
        <p:spPr>
          <a:xfrm>
            <a:off x="684213" y="4880438"/>
            <a:ext cx="3187614" cy="444343"/>
          </a:xfrm>
        </p:spPr>
        <p:txBody>
          <a:bodyPr/>
          <a:lstStyle/>
          <a:p>
            <a:r>
              <a:rPr lang="en-US" dirty="0"/>
              <a:t>Technical </a:t>
            </a:r>
            <a:r>
              <a:rPr lang="en-US" dirty="0" smtClean="0"/>
              <a:t>Trainer</a:t>
            </a:r>
            <a:endParaRPr lang="en-US" dirty="0"/>
          </a:p>
        </p:txBody>
      </p:sp>
      <p:sp>
        <p:nvSpPr>
          <p:cNvPr id="9" name="Text Placeholder 8"/>
          <p:cNvSpPr>
            <a:spLocks noGrp="1"/>
          </p:cNvSpPr>
          <p:nvPr>
            <p:ph type="body" sz="quarter" idx="14"/>
          </p:nvPr>
        </p:nvSpPr>
        <p:spPr>
          <a:xfrm>
            <a:off x="684212" y="5258127"/>
            <a:ext cx="3187613" cy="395869"/>
          </a:xfrm>
        </p:spPr>
        <p:txBody>
          <a:bodyPr/>
          <a:lstStyle/>
          <a:p>
            <a:r>
              <a:rPr lang="en-US" dirty="0" smtClean="0">
                <a:hlinkClick r:id="rId3"/>
              </a:rPr>
              <a:t>www.nakov.com</a:t>
            </a:r>
            <a:endParaRPr lang="en-US" dirty="0"/>
          </a:p>
        </p:txBody>
      </p:sp>
      <p:sp>
        <p:nvSpPr>
          <p:cNvPr id="11" name="Text Placeholder 10"/>
          <p:cNvSpPr>
            <a:spLocks noGrp="1"/>
          </p:cNvSpPr>
          <p:nvPr>
            <p:ph type="body" sz="quarter" idx="17"/>
          </p:nvPr>
        </p:nvSpPr>
        <p:spPr>
          <a:xfrm>
            <a:off x="684212" y="5641061"/>
            <a:ext cx="3187613" cy="363552"/>
          </a:xfrm>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a:xfrm>
            <a:off x="684212" y="5982223"/>
            <a:ext cx="3187613" cy="331235"/>
          </a:xfrm>
        </p:spPr>
        <p:txBody>
          <a:bodyPr/>
          <a:lstStyle/>
          <a:p>
            <a:r>
              <a:rPr lang="en-US" dirty="0">
                <a:hlinkClick r:id="rId4"/>
              </a:rPr>
              <a:t>http://</a:t>
            </a:r>
            <a:r>
              <a:rPr lang="en-US" dirty="0" smtClean="0">
                <a:hlinkClick r:id="rId4"/>
              </a:rPr>
              <a:t>softuni.bg</a:t>
            </a:r>
            <a:endParaRPr lang="en-US" dirty="0"/>
          </a:p>
        </p:txBody>
      </p:sp>
      <p:pic>
        <p:nvPicPr>
          <p:cNvPr id="1028" name="Picture 4" title="CC-BY-NC-SA License">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45783" y="3219091"/>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12"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79812" y="3968769"/>
            <a:ext cx="2133598" cy="2341486"/>
          </a:xfrm>
          <a:prstGeom prst="rect">
            <a:avLst/>
          </a:prstGeom>
        </p:spPr>
      </p:pic>
      <p:pic>
        <p:nvPicPr>
          <p:cNvPr id="17" name="Picture 16" descr="http://softuni.org" title="Software University Foundation">
            <a:hlinkClick r:id="rId8"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745783" y="2057400"/>
            <a:ext cx="2175525" cy="838552"/>
          </a:xfrm>
          <a:prstGeom prst="roundRect">
            <a:avLst>
              <a:gd name="adj" fmla="val 3940"/>
            </a:avLst>
          </a:prstGeom>
          <a:solidFill>
            <a:srgbClr val="231F20">
              <a:alpha val="50000"/>
            </a:srgbClr>
          </a:solidFill>
          <a:ln>
            <a:solidFill>
              <a:schemeClr val="accent1">
                <a:lumMod val="75000"/>
                <a:alpha val="40000"/>
              </a:schemeClr>
            </a:solidFill>
          </a:ln>
        </p:spPr>
      </p:pic>
      <p:sp>
        <p:nvSpPr>
          <p:cNvPr id="14" name="TextBox 13"/>
          <p:cNvSpPr txBox="1"/>
          <p:nvPr/>
        </p:nvSpPr>
        <p:spPr>
          <a:xfrm rot="576164">
            <a:off x="4999290" y="3620158"/>
            <a:ext cx="1740259" cy="720197"/>
          </a:xfrm>
          <a:prstGeom prst="rect">
            <a:avLst/>
          </a:prstGeom>
          <a:noFill/>
        </p:spPr>
        <p:txBody>
          <a:bodyPr wrap="square" rtlCol="0">
            <a:spAutoFit/>
          </a:bodyPr>
          <a:lstStyle/>
          <a:p>
            <a:pPr algn="ctr">
              <a:lnSpc>
                <a:spcPct val="85000"/>
              </a:lnSpc>
            </a:pPr>
            <a:r>
              <a:rPr lang="en-US" b="1" spc="50" dirty="0" smtClean="0">
                <a:ln w="9525" cmpd="sng">
                  <a:solidFill>
                    <a:srgbClr val="FFA72A"/>
                  </a:solidFill>
                  <a:prstDash val="solid"/>
                </a:ln>
                <a:solidFill>
                  <a:srgbClr val="FFF0D9"/>
                </a:solidFill>
                <a:effectLst>
                  <a:glow rad="38100">
                    <a:schemeClr val="accent1">
                      <a:alpha val="40000"/>
                    </a:schemeClr>
                  </a:glow>
                </a:effectLst>
              </a:rPr>
              <a:t>JavaScript</a:t>
            </a:r>
          </a:p>
          <a:p>
            <a:pPr algn="ctr">
              <a:lnSpc>
                <a:spcPct val="85000"/>
              </a:lnSpc>
            </a:pPr>
            <a:r>
              <a:rPr lang="en-US" b="1" spc="50" dirty="0" smtClean="0">
                <a:ln w="9525" cmpd="sng">
                  <a:solidFill>
                    <a:srgbClr val="FFA72A"/>
                  </a:solidFill>
                  <a:prstDash val="solid"/>
                </a:ln>
                <a:solidFill>
                  <a:srgbClr val="FFF0D9"/>
                </a:solidFill>
                <a:effectLst>
                  <a:glow rad="38100">
                    <a:schemeClr val="accent1">
                      <a:alpha val="40000"/>
                    </a:schemeClr>
                  </a:glow>
                </a:effectLst>
              </a:rPr>
              <a:t>Basics</a:t>
            </a:r>
            <a:endParaRPr lang="en-US" b="1" spc="50" dirty="0">
              <a:ln w="9525" cmpd="sng">
                <a:solidFill>
                  <a:srgbClr val="FFA72A"/>
                </a:solidFill>
                <a:prstDash val="solid"/>
              </a:ln>
              <a:solidFill>
                <a:srgbClr val="FFF0D9"/>
              </a:solidFill>
              <a:effectLst>
                <a:glow rad="38100">
                  <a:schemeClr val="accent1">
                    <a:alpha val="40000"/>
                  </a:schemeClr>
                </a:glow>
              </a:effectLst>
            </a:endParaRPr>
          </a:p>
        </p:txBody>
      </p:sp>
      <p:pic>
        <p:nvPicPr>
          <p:cNvPr id="3" name="Picture 4" descr="https://10kloc.files.wordpress.com/2012/11/keyvaluepairs.png?w=7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09012" y="3668756"/>
            <a:ext cx="2895600" cy="2850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10</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smtClean="0"/>
              <a:t>Objects Represent</a:t>
            </a:r>
            <a:endParaRPr lang="bg-BG"/>
          </a:p>
        </p:txBody>
      </p:sp>
      <p:sp>
        <p:nvSpPr>
          <p:cNvPr id="8" name="Text Box 2"/>
          <p:cNvSpPr txBox="1">
            <a:spLocks noChangeArrowheads="1"/>
          </p:cNvSpPr>
          <p:nvPr/>
        </p:nvSpPr>
        <p:spPr bwMode="auto">
          <a:xfrm>
            <a:off x="1804988" y="1295400"/>
            <a:ext cx="7239000" cy="5008562"/>
          </a:xfrm>
          <a:prstGeom prst="rect">
            <a:avLst/>
          </a:prstGeom>
          <a:noFill/>
          <a:ln w="12700">
            <a:noFill/>
            <a:miter lim="800000"/>
            <a:headEnd type="none" w="sm" len="sm"/>
            <a:tailEnd type="none" w="sm" len="sm"/>
          </a:ln>
          <a:effectLst/>
        </p:spPr>
        <p:txBody>
          <a:bodyPr>
            <a:spAutoFit/>
          </a:bodyPr>
          <a:lstStyle/>
          <a:p>
            <a:pPr>
              <a:spcBef>
                <a:spcPct val="50000"/>
              </a:spcBef>
            </a:pPr>
            <a:r>
              <a:rPr lang="en-AU" sz="2800" b="1" dirty="0">
                <a:solidFill>
                  <a:srgbClr val="FBEEC9">
                    <a:lumMod val="75000"/>
                  </a:srgbClr>
                </a:solidFill>
                <a:effectLst>
                  <a:outerShdw blurRad="38100" dist="38100" dir="2700000" algn="tl">
                    <a:srgbClr val="000000">
                      <a:alpha val="43137"/>
                    </a:srgbClr>
                  </a:outerShdw>
                </a:effectLst>
                <a:sym typeface="Monotype Sorts" pitchFamily="2" charset="2"/>
              </a:rPr>
              <a:t> </a:t>
            </a:r>
            <a:r>
              <a:rPr lang="en-AU" sz="2800" b="1" dirty="0">
                <a:solidFill>
                  <a:srgbClr val="FBEEC9">
                    <a:lumMod val="75000"/>
                  </a:srgbClr>
                </a:solidFill>
                <a:effectLst>
                  <a:outerShdw blurRad="38100" dist="38100" dir="2700000" algn="tl">
                    <a:srgbClr val="000000">
                      <a:alpha val="43137"/>
                    </a:srgbClr>
                  </a:outerShdw>
                </a:effectLst>
              </a:rPr>
              <a:t>checks</a:t>
            </a:r>
          </a:p>
          <a:p>
            <a:pPr>
              <a:spcBef>
                <a:spcPct val="50000"/>
              </a:spcBef>
            </a:pPr>
            <a:r>
              <a:rPr lang="en-AU" sz="2800" b="1" dirty="0">
                <a:solidFill>
                  <a:srgbClr val="FBEEC9">
                    <a:lumMod val="75000"/>
                  </a:srgbClr>
                </a:solidFill>
                <a:effectLst>
                  <a:outerShdw blurRad="38100" dist="38100" dir="2700000" algn="tl">
                    <a:srgbClr val="000000">
                      <a:alpha val="43137"/>
                    </a:srgbClr>
                  </a:outerShdw>
                </a:effectLst>
                <a:sym typeface="Monotype Sorts" pitchFamily="2" charset="2"/>
              </a:rPr>
              <a:t></a:t>
            </a:r>
            <a:r>
              <a:rPr lang="en-AU" sz="2800" b="1" dirty="0">
                <a:solidFill>
                  <a:srgbClr val="FBEEC9">
                    <a:lumMod val="75000"/>
                  </a:srgbClr>
                </a:solidFill>
                <a:effectLst>
                  <a:outerShdw blurRad="38100" dist="38100" dir="2700000" algn="tl">
                    <a:srgbClr val="000000">
                      <a:alpha val="43137"/>
                    </a:srgbClr>
                  </a:outerShdw>
                </a:effectLst>
              </a:rPr>
              <a:t> people</a:t>
            </a:r>
          </a:p>
          <a:p>
            <a:pPr>
              <a:spcBef>
                <a:spcPct val="50000"/>
              </a:spcBef>
            </a:pPr>
            <a:r>
              <a:rPr lang="en-AU" sz="2800" b="1" dirty="0">
                <a:solidFill>
                  <a:srgbClr val="FBEEC9">
                    <a:lumMod val="75000"/>
                  </a:srgbClr>
                </a:solidFill>
                <a:effectLst>
                  <a:outerShdw blurRad="38100" dist="38100" dir="2700000" algn="tl">
                    <a:srgbClr val="000000">
                      <a:alpha val="43137"/>
                    </a:srgbClr>
                  </a:outerShdw>
                </a:effectLst>
                <a:sym typeface="Monotype Sorts" pitchFamily="2" charset="2"/>
              </a:rPr>
              <a:t></a:t>
            </a:r>
            <a:r>
              <a:rPr lang="en-AU" sz="2800" b="1" dirty="0">
                <a:solidFill>
                  <a:srgbClr val="FBEEC9">
                    <a:lumMod val="75000"/>
                  </a:srgbClr>
                </a:solidFill>
                <a:effectLst>
                  <a:outerShdw blurRad="38100" dist="38100" dir="2700000" algn="tl">
                    <a:srgbClr val="000000">
                      <a:alpha val="43137"/>
                    </a:srgbClr>
                  </a:outerShdw>
                </a:effectLst>
              </a:rPr>
              <a:t> shopping list</a:t>
            </a:r>
          </a:p>
          <a:p>
            <a:pPr>
              <a:spcBef>
                <a:spcPct val="50000"/>
              </a:spcBef>
            </a:pPr>
            <a:r>
              <a:rPr lang="en-AU" sz="2800" b="1" dirty="0">
                <a:solidFill>
                  <a:srgbClr val="FBEEC9">
                    <a:lumMod val="75000"/>
                  </a:srgbClr>
                </a:solidFill>
                <a:effectLst>
                  <a:outerShdw blurRad="38100" dist="38100" dir="2700000" algn="tl">
                    <a:srgbClr val="000000">
                      <a:alpha val="43137"/>
                    </a:srgbClr>
                  </a:outerShdw>
                </a:effectLst>
              </a:rPr>
              <a:t>…</a:t>
            </a:r>
          </a:p>
          <a:p>
            <a:pPr>
              <a:spcBef>
                <a:spcPct val="50000"/>
              </a:spcBef>
            </a:pPr>
            <a:r>
              <a:rPr lang="en-AU" sz="2800" b="1" dirty="0">
                <a:solidFill>
                  <a:srgbClr val="FBEEC9">
                    <a:lumMod val="75000"/>
                  </a:srgbClr>
                </a:solidFill>
                <a:effectLst>
                  <a:outerShdw blurRad="38100" dist="38100" dir="2700000" algn="tl">
                    <a:srgbClr val="000000">
                      <a:alpha val="43137"/>
                    </a:srgbClr>
                  </a:outerShdw>
                </a:effectLst>
                <a:sym typeface="Monotype Sorts" pitchFamily="2" charset="2"/>
              </a:rPr>
              <a:t></a:t>
            </a:r>
            <a:r>
              <a:rPr lang="en-AU" sz="2800" b="1" dirty="0">
                <a:solidFill>
                  <a:srgbClr val="FBEEC9">
                    <a:lumMod val="75000"/>
                  </a:srgbClr>
                </a:solidFill>
                <a:effectLst>
                  <a:outerShdw blurRad="38100" dist="38100" dir="2700000" algn="tl">
                    <a:srgbClr val="000000">
                      <a:alpha val="43137"/>
                    </a:srgbClr>
                  </a:outerShdw>
                </a:effectLst>
              </a:rPr>
              <a:t> numbers</a:t>
            </a:r>
          </a:p>
          <a:p>
            <a:pPr>
              <a:spcBef>
                <a:spcPct val="50000"/>
              </a:spcBef>
            </a:pPr>
            <a:r>
              <a:rPr lang="en-AU" sz="2800" b="1" dirty="0">
                <a:solidFill>
                  <a:srgbClr val="FBEEC9">
                    <a:lumMod val="75000"/>
                  </a:srgbClr>
                </a:solidFill>
                <a:effectLst>
                  <a:outerShdw blurRad="38100" dist="38100" dir="2700000" algn="tl">
                    <a:srgbClr val="000000">
                      <a:alpha val="43137"/>
                    </a:srgbClr>
                  </a:outerShdw>
                </a:effectLst>
                <a:sym typeface="Monotype Sorts" pitchFamily="2" charset="2"/>
              </a:rPr>
              <a:t></a:t>
            </a:r>
            <a:r>
              <a:rPr lang="en-AU" sz="2800" b="1" dirty="0">
                <a:solidFill>
                  <a:srgbClr val="FBEEC9">
                    <a:lumMod val="75000"/>
                  </a:srgbClr>
                </a:solidFill>
                <a:effectLst>
                  <a:outerShdw blurRad="38100" dist="38100" dir="2700000" algn="tl">
                    <a:srgbClr val="000000">
                      <a:alpha val="43137"/>
                    </a:srgbClr>
                  </a:outerShdw>
                </a:effectLst>
              </a:rPr>
              <a:t> characters</a:t>
            </a:r>
          </a:p>
          <a:p>
            <a:pPr>
              <a:spcBef>
                <a:spcPct val="50000"/>
              </a:spcBef>
            </a:pPr>
            <a:r>
              <a:rPr lang="en-AU" sz="2800" b="1" dirty="0">
                <a:solidFill>
                  <a:srgbClr val="FBEEC9">
                    <a:lumMod val="75000"/>
                  </a:srgbClr>
                </a:solidFill>
                <a:effectLst>
                  <a:outerShdw blurRad="38100" dist="38100" dir="2700000" algn="tl">
                    <a:srgbClr val="000000">
                      <a:alpha val="43137"/>
                    </a:srgbClr>
                  </a:outerShdw>
                </a:effectLst>
                <a:sym typeface="Monotype Sorts" pitchFamily="2" charset="2"/>
              </a:rPr>
              <a:t></a:t>
            </a:r>
            <a:r>
              <a:rPr lang="en-AU" sz="2800" b="1" dirty="0">
                <a:solidFill>
                  <a:srgbClr val="FBEEC9">
                    <a:lumMod val="75000"/>
                  </a:srgbClr>
                </a:solidFill>
                <a:effectLst>
                  <a:outerShdw blurRad="38100" dist="38100" dir="2700000" algn="tl">
                    <a:srgbClr val="000000">
                      <a:alpha val="43137"/>
                    </a:srgbClr>
                  </a:outerShdw>
                </a:effectLst>
              </a:rPr>
              <a:t> queues</a:t>
            </a:r>
          </a:p>
          <a:p>
            <a:pPr>
              <a:spcBef>
                <a:spcPct val="50000"/>
              </a:spcBef>
            </a:pPr>
            <a:r>
              <a:rPr lang="en-AU" sz="2800" b="1" dirty="0">
                <a:solidFill>
                  <a:srgbClr val="FBEEC9">
                    <a:lumMod val="75000"/>
                  </a:srgbClr>
                </a:solidFill>
                <a:effectLst>
                  <a:outerShdw blurRad="38100" dist="38100" dir="2700000" algn="tl">
                    <a:srgbClr val="000000">
                      <a:alpha val="43137"/>
                    </a:srgbClr>
                  </a:outerShdw>
                </a:effectLst>
                <a:sym typeface="Monotype Sorts" pitchFamily="2" charset="2"/>
              </a:rPr>
              <a:t></a:t>
            </a:r>
            <a:r>
              <a:rPr lang="en-AU" sz="2800" b="1" dirty="0">
                <a:solidFill>
                  <a:srgbClr val="FBEEC9">
                    <a:lumMod val="75000"/>
                  </a:srgbClr>
                </a:solidFill>
                <a:effectLst>
                  <a:outerShdw blurRad="38100" dist="38100" dir="2700000" algn="tl">
                    <a:srgbClr val="000000">
                      <a:alpha val="43137"/>
                    </a:srgbClr>
                  </a:outerShdw>
                </a:effectLst>
              </a:rPr>
              <a:t> arrays</a:t>
            </a:r>
          </a:p>
        </p:txBody>
      </p:sp>
      <p:sp>
        <p:nvSpPr>
          <p:cNvPr id="9" name="AutoShape 3"/>
          <p:cNvSpPr>
            <a:spLocks/>
          </p:cNvSpPr>
          <p:nvPr/>
        </p:nvSpPr>
        <p:spPr bwMode="auto">
          <a:xfrm>
            <a:off x="4894263" y="1398082"/>
            <a:ext cx="609600" cy="1609725"/>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prstClr val="white">
                  <a:lumMod val="40000"/>
                  <a:lumOff val="60000"/>
                </a:prstClr>
              </a:solidFill>
              <a:effectLst>
                <a:outerShdw blurRad="38100" dist="38100" dir="2700000" algn="tl">
                  <a:srgbClr val="000000">
                    <a:alpha val="43137"/>
                  </a:srgbClr>
                </a:outerShdw>
              </a:effectLst>
            </a:endParaRPr>
          </a:p>
        </p:txBody>
      </p:sp>
      <p:sp>
        <p:nvSpPr>
          <p:cNvPr id="10" name="AutoShape 4"/>
          <p:cNvSpPr>
            <a:spLocks/>
          </p:cNvSpPr>
          <p:nvPr/>
        </p:nvSpPr>
        <p:spPr bwMode="auto">
          <a:xfrm>
            <a:off x="4724400" y="3971962"/>
            <a:ext cx="914400" cy="2193925"/>
          </a:xfrm>
          <a:prstGeom prst="rightBrace">
            <a:avLst>
              <a:gd name="adj1" fmla="val 19994"/>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prstClr val="white">
                  <a:lumMod val="40000"/>
                  <a:lumOff val="60000"/>
                </a:prstClr>
              </a:solidFill>
              <a:effectLst>
                <a:outerShdw blurRad="38100" dist="38100" dir="2700000" algn="tl">
                  <a:srgbClr val="000000">
                    <a:alpha val="43137"/>
                  </a:srgbClr>
                </a:outerShdw>
              </a:effectLst>
            </a:endParaRPr>
          </a:p>
        </p:txBody>
      </p:sp>
      <p:sp>
        <p:nvSpPr>
          <p:cNvPr id="11" name="Text Box 5"/>
          <p:cNvSpPr txBox="1">
            <a:spLocks noChangeArrowheads="1"/>
          </p:cNvSpPr>
          <p:nvPr/>
        </p:nvSpPr>
        <p:spPr bwMode="auto">
          <a:xfrm>
            <a:off x="5940406" y="1676960"/>
            <a:ext cx="3811606" cy="1077218"/>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AU" sz="3200" dirty="0" smtClean="0">
                <a:solidFill>
                  <a:prstClr val="white">
                    <a:lumMod val="40000"/>
                    <a:lumOff val="60000"/>
                  </a:prstClr>
                </a:solidFill>
                <a:effectLst>
                  <a:outerShdw blurRad="38100" dist="38100" dir="2700000" algn="tl">
                    <a:srgbClr val="000000">
                      <a:alpha val="43137"/>
                    </a:srgbClr>
                  </a:outerShdw>
                </a:effectLst>
              </a:rPr>
              <a:t>Things / concepts from the </a:t>
            </a:r>
            <a:r>
              <a:rPr lang="en-AU" sz="3200" dirty="0">
                <a:solidFill>
                  <a:prstClr val="white">
                    <a:lumMod val="40000"/>
                    <a:lumOff val="60000"/>
                  </a:prstClr>
                </a:solidFill>
                <a:effectLst>
                  <a:outerShdw blurRad="38100" dist="38100" dir="2700000" algn="tl">
                    <a:srgbClr val="000000">
                      <a:alpha val="43137"/>
                    </a:srgbClr>
                  </a:outerShdw>
                </a:effectLst>
              </a:rPr>
              <a:t>real world</a:t>
            </a:r>
          </a:p>
        </p:txBody>
      </p:sp>
      <p:sp>
        <p:nvSpPr>
          <p:cNvPr id="12" name="Text Box 6"/>
          <p:cNvSpPr txBox="1">
            <a:spLocks noChangeArrowheads="1"/>
          </p:cNvSpPr>
          <p:nvPr/>
        </p:nvSpPr>
        <p:spPr bwMode="auto">
          <a:xfrm>
            <a:off x="5943600" y="4534613"/>
            <a:ext cx="4113212" cy="1077218"/>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AU" sz="3200" dirty="0" smtClean="0">
                <a:solidFill>
                  <a:prstClr val="white">
                    <a:lumMod val="40000"/>
                    <a:lumOff val="60000"/>
                  </a:prstClr>
                </a:solidFill>
                <a:effectLst>
                  <a:outerShdw blurRad="38100" dist="38100" dir="2700000" algn="tl">
                    <a:srgbClr val="000000">
                      <a:alpha val="43137"/>
                    </a:srgbClr>
                  </a:outerShdw>
                </a:effectLst>
              </a:rPr>
              <a:t>Things / concepts from the </a:t>
            </a:r>
            <a:r>
              <a:rPr lang="en-AU" sz="3200" dirty="0">
                <a:solidFill>
                  <a:prstClr val="white">
                    <a:lumMod val="40000"/>
                    <a:lumOff val="60000"/>
                  </a:prstClr>
                </a:solidFill>
                <a:effectLst>
                  <a:outerShdw blurRad="38100" dist="38100" dir="2700000" algn="tl">
                    <a:srgbClr val="000000">
                      <a:alpha val="43137"/>
                    </a:srgbClr>
                  </a:outerShdw>
                </a:effectLst>
              </a:rPr>
              <a:t>computer world</a:t>
            </a:r>
          </a:p>
        </p:txBody>
      </p:sp>
    </p:spTree>
    <p:extLst>
      <p:ext uri="{BB962C8B-B14F-4D97-AF65-F5344CB8AC3E}">
        <p14:creationId xmlns:p14="http://schemas.microsoft.com/office/powerpoint/2010/main" val="2470664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11</a:t>
            </a:fld>
            <a:endParaRPr lang="en-US" dirty="0">
              <a:solidFill>
                <a:prstClr val="white">
                  <a:tint val="75000"/>
                </a:prstClr>
              </a:solidFill>
            </a:endParaRPr>
          </a:p>
        </p:txBody>
      </p:sp>
      <p:sp>
        <p:nvSpPr>
          <p:cNvPr id="3" name="Content Placeholder 2"/>
          <p:cNvSpPr>
            <a:spLocks noGrp="1"/>
          </p:cNvSpPr>
          <p:nvPr>
            <p:ph idx="1"/>
          </p:nvPr>
        </p:nvSpPr>
        <p:spPr/>
        <p:txBody>
          <a:bodyPr/>
          <a:lstStyle/>
          <a:p>
            <a:pPr>
              <a:lnSpc>
                <a:spcPct val="100000"/>
              </a:lnSpc>
            </a:pPr>
            <a:r>
              <a:rPr lang="en-US" dirty="0"/>
              <a:t>The formal definition of </a:t>
            </a:r>
            <a:r>
              <a:rPr lang="en-US" dirty="0">
                <a:solidFill>
                  <a:schemeClr val="accent5">
                    <a:lumMod val="20000"/>
                    <a:lumOff val="80000"/>
                  </a:schemeClr>
                </a:solidFill>
              </a:rPr>
              <a:t>a object </a:t>
            </a:r>
            <a:r>
              <a:rPr lang="en-US" dirty="0" smtClean="0">
                <a:solidFill>
                  <a:schemeClr val="accent5">
                    <a:lumMod val="20000"/>
                    <a:lumOff val="80000"/>
                  </a:schemeClr>
                </a:solidFill>
              </a:rPr>
              <a:t>type (class)</a:t>
            </a:r>
            <a:r>
              <a:rPr lang="en-US" dirty="0" smtClean="0"/>
              <a:t>:</a:t>
            </a:r>
            <a:endParaRPr lang="en-US" dirty="0"/>
          </a:p>
          <a:p>
            <a:pPr>
              <a:lnSpc>
                <a:spcPts val="4400"/>
              </a:lnSpc>
            </a:pPr>
            <a:endParaRPr lang="en-US" dirty="0"/>
          </a:p>
          <a:p>
            <a:pPr>
              <a:lnSpc>
                <a:spcPts val="4400"/>
              </a:lnSpc>
            </a:pPr>
            <a:endParaRPr lang="en-US" dirty="0"/>
          </a:p>
          <a:p>
            <a:pPr>
              <a:lnSpc>
                <a:spcPts val="4400"/>
              </a:lnSpc>
            </a:pPr>
            <a:endParaRPr lang="en-US" dirty="0"/>
          </a:p>
          <a:p>
            <a:pPr>
              <a:lnSpc>
                <a:spcPts val="4400"/>
              </a:lnSpc>
            </a:pPr>
            <a:endParaRPr lang="en-US" dirty="0"/>
          </a:p>
          <a:p>
            <a:pPr algn="r">
              <a:lnSpc>
                <a:spcPct val="100000"/>
              </a:lnSpc>
              <a:spcBef>
                <a:spcPts val="1800"/>
              </a:spcBef>
              <a:buFontTx/>
              <a:buNone/>
            </a:pPr>
            <a:r>
              <a:rPr lang="en-US" sz="3200" dirty="0"/>
              <a:t>Definition by Google</a:t>
            </a:r>
            <a:endParaRPr lang="en-US" sz="4000" dirty="0"/>
          </a:p>
          <a:p>
            <a:endParaRPr lang="bg-BG" dirty="0"/>
          </a:p>
        </p:txBody>
      </p:sp>
      <p:sp>
        <p:nvSpPr>
          <p:cNvPr id="4" name="Title 3"/>
          <p:cNvSpPr>
            <a:spLocks noGrp="1"/>
          </p:cNvSpPr>
          <p:nvPr>
            <p:ph type="title"/>
          </p:nvPr>
        </p:nvSpPr>
        <p:spPr/>
        <p:txBody>
          <a:bodyPr/>
          <a:lstStyle/>
          <a:p>
            <a:r>
              <a:rPr lang="en-US" dirty="0"/>
              <a:t>What is </a:t>
            </a:r>
            <a:r>
              <a:rPr lang="en-US" dirty="0" smtClean="0"/>
              <a:t>an Object Type (Class)?</a:t>
            </a:r>
            <a:endParaRPr lang="bg-BG" dirty="0"/>
          </a:p>
        </p:txBody>
      </p:sp>
      <p:sp>
        <p:nvSpPr>
          <p:cNvPr id="5" name="Text Placeholder 6"/>
          <p:cNvSpPr>
            <a:spLocks noGrp="1"/>
          </p:cNvSpPr>
          <p:nvPr/>
        </p:nvSpPr>
        <p:spPr>
          <a:xfrm>
            <a:off x="760412" y="2111276"/>
            <a:ext cx="10728212"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rtl="0" eaLnBrk="0" fontAlgn="base" hangingPunct="0">
              <a:spcBef>
                <a:spcPts val="0"/>
              </a:spcBef>
              <a:spcAft>
                <a:spcPct val="0"/>
              </a:spcAft>
              <a:buClr>
                <a:schemeClr val="accent5">
                  <a:lumMod val="40000"/>
                  <a:lumOff val="60000"/>
                </a:schemeClr>
              </a:buClr>
              <a:buSzPct val="70000"/>
              <a:buFont typeface="Wingdings 2" pitchFamily="18" charset="2"/>
              <a:buNone/>
              <a:defRPr lang="en-US" sz="1800" b="1" kern="1200" smtClean="0">
                <a:solidFill>
                  <a:srgbClr val="8CF4F2"/>
                </a:solidFill>
                <a:effectLst>
                  <a:outerShdw blurRad="38100" dist="38100" dir="2700000" algn="tl">
                    <a:srgbClr val="000000">
                      <a:alpha val="43137"/>
                    </a:srgbClr>
                  </a:outerShdw>
                </a:effectLst>
                <a:latin typeface="Consolas" pitchFamily="49" charset="0"/>
                <a:ea typeface="+mn-ea"/>
                <a:cs typeface="Consolas" pitchFamily="49" charset="0"/>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just">
              <a:buClr>
                <a:srgbClr val="A19574">
                  <a:lumMod val="40000"/>
                  <a:lumOff val="60000"/>
                </a:srgbClr>
              </a:buClr>
            </a:pPr>
            <a:r>
              <a:rPr sz="3600" dirty="0">
                <a:solidFill>
                  <a:srgbClr val="FBEEC9">
                    <a:lumMod val="75000"/>
                  </a:srgbClr>
                </a:solidFill>
                <a:effectLst/>
                <a:latin typeface="Calibri"/>
              </a:rPr>
              <a:t>Object types </a:t>
            </a:r>
            <a:r>
              <a:rPr sz="3600" b="0" dirty="0">
                <a:solidFill>
                  <a:srgbClr val="FBEEC9">
                    <a:lumMod val="90000"/>
                  </a:srgbClr>
                </a:solidFill>
                <a:effectLst/>
                <a:latin typeface="Calibri"/>
              </a:rPr>
              <a:t>act as templates from which an instance of an object is created at run time. Types define the properties of the object and the functions used to control the object's behavior.</a:t>
            </a:r>
          </a:p>
        </p:txBody>
      </p:sp>
    </p:spTree>
    <p:extLst>
      <p:ext uri="{BB962C8B-B14F-4D97-AF65-F5344CB8AC3E}">
        <p14:creationId xmlns:p14="http://schemas.microsoft.com/office/powerpoint/2010/main" val="903192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12</a:t>
            </a:fld>
            <a:endParaRPr lang="en-US" dirty="0">
              <a:solidFill>
                <a:prstClr val="white">
                  <a:tint val="75000"/>
                </a:prstClr>
              </a:solidFill>
            </a:endParaRPr>
          </a:p>
        </p:txBody>
      </p:sp>
      <p:sp>
        <p:nvSpPr>
          <p:cNvPr id="3" name="Content Placeholder 2"/>
          <p:cNvSpPr>
            <a:spLocks noGrp="1"/>
          </p:cNvSpPr>
          <p:nvPr>
            <p:ph idx="1"/>
          </p:nvPr>
        </p:nvSpPr>
        <p:spPr/>
        <p:txBody>
          <a:bodyPr>
            <a:normAutofit/>
          </a:bodyPr>
          <a:lstStyle/>
          <a:p>
            <a:pPr>
              <a:lnSpc>
                <a:spcPct val="100000"/>
              </a:lnSpc>
              <a:spcBef>
                <a:spcPts val="500"/>
              </a:spcBef>
            </a:pPr>
            <a:r>
              <a:rPr lang="en-US" dirty="0"/>
              <a:t>Object </a:t>
            </a:r>
            <a:r>
              <a:rPr lang="en-US" dirty="0" smtClean="0"/>
              <a:t>types </a:t>
            </a:r>
            <a:r>
              <a:rPr lang="en-US" dirty="0"/>
              <a:t>provide the structure for </a:t>
            </a:r>
            <a:r>
              <a:rPr lang="en-US" dirty="0">
                <a:solidFill>
                  <a:schemeClr val="tx2">
                    <a:lumMod val="75000"/>
                  </a:schemeClr>
                </a:solidFill>
              </a:rPr>
              <a:t>objects</a:t>
            </a:r>
          </a:p>
          <a:p>
            <a:pPr lvl="1">
              <a:lnSpc>
                <a:spcPct val="100000"/>
              </a:lnSpc>
              <a:spcBef>
                <a:spcPts val="500"/>
              </a:spcBef>
            </a:pPr>
            <a:r>
              <a:rPr lang="en-US" dirty="0"/>
              <a:t>Define their prototype, act as template</a:t>
            </a:r>
          </a:p>
          <a:p>
            <a:pPr>
              <a:lnSpc>
                <a:spcPct val="100000"/>
              </a:lnSpc>
              <a:spcBef>
                <a:spcPts val="500"/>
              </a:spcBef>
            </a:pPr>
            <a:r>
              <a:rPr lang="en-US" dirty="0"/>
              <a:t>Object </a:t>
            </a:r>
            <a:r>
              <a:rPr lang="en-US" dirty="0" smtClean="0"/>
              <a:t>types </a:t>
            </a:r>
            <a:r>
              <a:rPr lang="en-US" dirty="0"/>
              <a:t>define:</a:t>
            </a:r>
          </a:p>
          <a:p>
            <a:pPr lvl="1">
              <a:lnSpc>
                <a:spcPct val="100000"/>
              </a:lnSpc>
              <a:spcBef>
                <a:spcPts val="500"/>
              </a:spcBef>
            </a:pPr>
            <a:r>
              <a:rPr lang="en-US" dirty="0"/>
              <a:t>Set of </a:t>
            </a:r>
            <a:r>
              <a:rPr lang="en-US" dirty="0">
                <a:solidFill>
                  <a:schemeClr val="tx2">
                    <a:lumMod val="75000"/>
                  </a:schemeClr>
                </a:solidFill>
              </a:rPr>
              <a:t>attributes</a:t>
            </a:r>
          </a:p>
          <a:p>
            <a:pPr lvl="2">
              <a:lnSpc>
                <a:spcPct val="100000"/>
              </a:lnSpc>
              <a:spcBef>
                <a:spcPts val="500"/>
              </a:spcBef>
            </a:pPr>
            <a:r>
              <a:rPr lang="en-US" dirty="0"/>
              <a:t>Represented by </a:t>
            </a:r>
            <a:r>
              <a:rPr lang="en-US" dirty="0">
                <a:solidFill>
                  <a:schemeClr val="tx2">
                    <a:lumMod val="75000"/>
                  </a:schemeClr>
                </a:solidFill>
              </a:rPr>
              <a:t>variables</a:t>
            </a:r>
            <a:r>
              <a:rPr lang="en-US" dirty="0"/>
              <a:t> and </a:t>
            </a:r>
            <a:r>
              <a:rPr lang="en-US" dirty="0">
                <a:solidFill>
                  <a:schemeClr val="tx2">
                    <a:lumMod val="75000"/>
                  </a:schemeClr>
                </a:solidFill>
              </a:rPr>
              <a:t>properties</a:t>
            </a:r>
          </a:p>
          <a:p>
            <a:pPr lvl="2">
              <a:lnSpc>
                <a:spcPct val="100000"/>
              </a:lnSpc>
              <a:spcBef>
                <a:spcPts val="500"/>
              </a:spcBef>
            </a:pPr>
            <a:r>
              <a:rPr lang="en-US" dirty="0"/>
              <a:t>Hold their </a:t>
            </a:r>
            <a:r>
              <a:rPr lang="en-US" dirty="0">
                <a:solidFill>
                  <a:schemeClr val="tx2">
                    <a:lumMod val="75000"/>
                  </a:schemeClr>
                </a:solidFill>
              </a:rPr>
              <a:t>state</a:t>
            </a:r>
          </a:p>
          <a:p>
            <a:pPr lvl="1">
              <a:lnSpc>
                <a:spcPct val="100000"/>
              </a:lnSpc>
              <a:spcBef>
                <a:spcPts val="500"/>
              </a:spcBef>
            </a:pPr>
            <a:r>
              <a:rPr lang="en-US" dirty="0"/>
              <a:t>Set of actions (</a:t>
            </a:r>
            <a:r>
              <a:rPr lang="en-US" dirty="0">
                <a:solidFill>
                  <a:schemeClr val="tx2">
                    <a:lumMod val="75000"/>
                  </a:schemeClr>
                </a:solidFill>
              </a:rPr>
              <a:t>behavior</a:t>
            </a:r>
            <a:r>
              <a:rPr lang="en-US" dirty="0"/>
              <a:t>)</a:t>
            </a:r>
            <a:endParaRPr lang="en-US" dirty="0">
              <a:solidFill>
                <a:schemeClr val="accent5">
                  <a:lumMod val="20000"/>
                  <a:lumOff val="80000"/>
                </a:schemeClr>
              </a:solidFill>
            </a:endParaRPr>
          </a:p>
          <a:p>
            <a:pPr lvl="2">
              <a:lnSpc>
                <a:spcPct val="100000"/>
              </a:lnSpc>
              <a:spcBef>
                <a:spcPts val="500"/>
              </a:spcBef>
            </a:pPr>
            <a:r>
              <a:rPr lang="en-US" dirty="0"/>
              <a:t>Represented by </a:t>
            </a:r>
            <a:r>
              <a:rPr lang="en-US" dirty="0" smtClean="0">
                <a:solidFill>
                  <a:schemeClr val="tx2">
                    <a:lumMod val="75000"/>
                  </a:schemeClr>
                </a:solidFill>
              </a:rPr>
              <a:t>methods/functions</a:t>
            </a:r>
            <a:endParaRPr lang="bg-BG" dirty="0"/>
          </a:p>
        </p:txBody>
      </p:sp>
      <p:sp>
        <p:nvSpPr>
          <p:cNvPr id="4" name="Title 3"/>
          <p:cNvSpPr>
            <a:spLocks noGrp="1"/>
          </p:cNvSpPr>
          <p:nvPr>
            <p:ph type="title"/>
          </p:nvPr>
        </p:nvSpPr>
        <p:spPr/>
        <p:txBody>
          <a:bodyPr/>
          <a:lstStyle/>
          <a:p>
            <a:r>
              <a:rPr lang="en-US" smtClean="0"/>
              <a:t>Object Types</a:t>
            </a:r>
            <a:endParaRPr lang="bg-BG"/>
          </a:p>
        </p:txBody>
      </p:sp>
    </p:spTree>
    <p:extLst>
      <p:ext uri="{BB962C8B-B14F-4D97-AF65-F5344CB8AC3E}">
        <p14:creationId xmlns:p14="http://schemas.microsoft.com/office/powerpoint/2010/main" val="23741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13</a:t>
            </a:fld>
            <a:endParaRPr lang="en-US" dirty="0">
              <a:solidFill>
                <a:prstClr val="white">
                  <a:tint val="75000"/>
                </a:prstClr>
              </a:solidFill>
            </a:endParaRPr>
          </a:p>
        </p:txBody>
      </p:sp>
      <p:sp>
        <p:nvSpPr>
          <p:cNvPr id="3" name="Content Placeholder 2"/>
          <p:cNvSpPr>
            <a:spLocks noGrp="1"/>
          </p:cNvSpPr>
          <p:nvPr>
            <p:ph idx="1"/>
          </p:nvPr>
        </p:nvSpPr>
        <p:spPr/>
        <p:txBody>
          <a:bodyPr>
            <a:normAutofit/>
          </a:bodyPr>
          <a:lstStyle/>
          <a:p>
            <a:pPr>
              <a:lnSpc>
                <a:spcPct val="100000"/>
              </a:lnSpc>
            </a:pPr>
            <a:r>
              <a:rPr lang="en-US" dirty="0"/>
              <a:t>An </a:t>
            </a:r>
            <a:r>
              <a:rPr lang="en-US" dirty="0">
                <a:solidFill>
                  <a:schemeClr val="tx2">
                    <a:lumMod val="75000"/>
                  </a:schemeClr>
                </a:solidFill>
              </a:rPr>
              <a:t>object </a:t>
            </a:r>
            <a:r>
              <a:rPr lang="en-US" dirty="0"/>
              <a:t>is a concrete </a:t>
            </a:r>
            <a:r>
              <a:rPr lang="en-US" dirty="0">
                <a:solidFill>
                  <a:schemeClr val="tx2">
                    <a:lumMod val="75000"/>
                  </a:schemeClr>
                </a:solidFill>
              </a:rPr>
              <a:t>instance </a:t>
            </a:r>
            <a:r>
              <a:rPr lang="en-US" dirty="0"/>
              <a:t>of a particular object type</a:t>
            </a:r>
          </a:p>
          <a:p>
            <a:pPr>
              <a:lnSpc>
                <a:spcPct val="100000"/>
              </a:lnSpc>
            </a:pPr>
            <a:r>
              <a:rPr lang="en-US" dirty="0"/>
              <a:t>Creating an object from an object type is called </a:t>
            </a:r>
            <a:r>
              <a:rPr lang="en-US" dirty="0">
                <a:solidFill>
                  <a:schemeClr val="tx2">
                    <a:lumMod val="75000"/>
                  </a:schemeClr>
                </a:solidFill>
              </a:rPr>
              <a:t>instantiation</a:t>
            </a:r>
          </a:p>
          <a:p>
            <a:pPr>
              <a:lnSpc>
                <a:spcPct val="100000"/>
              </a:lnSpc>
            </a:pPr>
            <a:r>
              <a:rPr lang="en-US" dirty="0"/>
              <a:t>Objects have </a:t>
            </a:r>
            <a:r>
              <a:rPr lang="en-US" dirty="0">
                <a:solidFill>
                  <a:schemeClr val="tx2">
                    <a:lumMod val="75000"/>
                  </a:schemeClr>
                </a:solidFill>
              </a:rPr>
              <a:t>state</a:t>
            </a:r>
          </a:p>
          <a:p>
            <a:pPr lvl="1">
              <a:lnSpc>
                <a:spcPct val="100000"/>
              </a:lnSpc>
            </a:pPr>
            <a:r>
              <a:rPr lang="en-US" dirty="0"/>
              <a:t>Set of values associated </a:t>
            </a:r>
            <a:r>
              <a:rPr lang="en-US" dirty="0" smtClean="0"/>
              <a:t/>
            </a:r>
            <a:br>
              <a:rPr lang="en-US" dirty="0" smtClean="0"/>
            </a:br>
            <a:r>
              <a:rPr lang="en-US" dirty="0" smtClean="0"/>
              <a:t>to </a:t>
            </a:r>
            <a:r>
              <a:rPr lang="en-US" dirty="0"/>
              <a:t>their attributes</a:t>
            </a:r>
          </a:p>
          <a:p>
            <a:pPr>
              <a:lnSpc>
                <a:spcPct val="100000"/>
              </a:lnSpc>
            </a:pPr>
            <a:r>
              <a:rPr lang="en-US" dirty="0"/>
              <a:t>Example:</a:t>
            </a:r>
          </a:p>
          <a:p>
            <a:pPr lvl="1">
              <a:lnSpc>
                <a:spcPct val="100000"/>
              </a:lnSpc>
            </a:pPr>
            <a:r>
              <a:rPr lang="en-US" dirty="0"/>
              <a:t>Type: </a:t>
            </a:r>
            <a:r>
              <a:rPr lang="en-US" b="1" dirty="0">
                <a:solidFill>
                  <a:schemeClr val="tx2">
                    <a:lumMod val="75000"/>
                  </a:schemeClr>
                </a:solidFill>
                <a:latin typeface="Consolas" pitchFamily="49" charset="0"/>
                <a:cs typeface="Consolas" pitchFamily="49" charset="0"/>
              </a:rPr>
              <a:t>Account</a:t>
            </a:r>
          </a:p>
          <a:p>
            <a:pPr lvl="1">
              <a:lnSpc>
                <a:spcPct val="100000"/>
              </a:lnSpc>
            </a:pPr>
            <a:r>
              <a:rPr lang="en-US" dirty="0"/>
              <a:t>Objects: Ivan's account</a:t>
            </a:r>
            <a:r>
              <a:rPr lang="en-US" dirty="0" smtClean="0"/>
              <a:t>,</a:t>
            </a:r>
            <a:br>
              <a:rPr lang="en-US" dirty="0" smtClean="0"/>
            </a:br>
            <a:r>
              <a:rPr lang="en-US" dirty="0" smtClean="0"/>
              <a:t>Peter's account</a:t>
            </a:r>
            <a:endParaRPr lang="bg-BG" dirty="0"/>
          </a:p>
        </p:txBody>
      </p:sp>
      <p:sp>
        <p:nvSpPr>
          <p:cNvPr id="4" name="Title 3"/>
          <p:cNvSpPr>
            <a:spLocks noGrp="1"/>
          </p:cNvSpPr>
          <p:nvPr>
            <p:ph type="title"/>
          </p:nvPr>
        </p:nvSpPr>
        <p:spPr/>
        <p:txBody>
          <a:bodyPr/>
          <a:lstStyle/>
          <a:p>
            <a:r>
              <a:rPr lang="en-US" smtClean="0"/>
              <a:t>Objects</a:t>
            </a:r>
            <a:endParaRPr lang="bg-BG"/>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12" y="2971800"/>
            <a:ext cx="5036937"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0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14</a:t>
            </a:fld>
            <a:endParaRPr lang="en-US" dirty="0">
              <a:solidFill>
                <a:prstClr val="white">
                  <a:tint val="75000"/>
                </a:prstClr>
              </a:solidFill>
            </a:endParaRPr>
          </a:p>
        </p:txBody>
      </p:sp>
      <p:sp>
        <p:nvSpPr>
          <p:cNvPr id="4" name="Title 3"/>
          <p:cNvSpPr>
            <a:spLocks noGrp="1"/>
          </p:cNvSpPr>
          <p:nvPr>
            <p:ph type="title"/>
          </p:nvPr>
        </p:nvSpPr>
        <p:spPr>
          <a:xfrm>
            <a:off x="117111" y="6521"/>
            <a:ext cx="9577597" cy="1110780"/>
          </a:xfrm>
        </p:spPr>
        <p:txBody>
          <a:bodyPr/>
          <a:lstStyle/>
          <a:p>
            <a:r>
              <a:rPr lang="en-US" noProof="1" smtClean="0"/>
              <a:t>Object Types and Objects – Example</a:t>
            </a:r>
            <a:endParaRPr lang="en-US" noProof="1"/>
          </a:p>
        </p:txBody>
      </p:sp>
      <p:sp>
        <p:nvSpPr>
          <p:cNvPr id="5" name="Rectangle 2"/>
          <p:cNvSpPr txBox="1">
            <a:spLocks noChangeArrowheads="1"/>
          </p:cNvSpPr>
          <p:nvPr/>
        </p:nvSpPr>
        <p:spPr>
          <a:xfrm>
            <a:off x="1828800" y="76200"/>
            <a:ext cx="7086600" cy="83820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bg-BG"/>
          </a:p>
        </p:txBody>
      </p:sp>
      <p:sp>
        <p:nvSpPr>
          <p:cNvPr id="6" name="Rectangle 3"/>
          <p:cNvSpPr>
            <a:spLocks noChangeArrowheads="1"/>
          </p:cNvSpPr>
          <p:nvPr/>
        </p:nvSpPr>
        <p:spPr bwMode="auto">
          <a:xfrm>
            <a:off x="1208248" y="2866172"/>
            <a:ext cx="3467519"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buClr>
                <a:srgbClr val="A19574">
                  <a:lumMod val="40000"/>
                  <a:lumOff val="60000"/>
                </a:srgb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Account</a:t>
            </a:r>
          </a:p>
        </p:txBody>
      </p:sp>
      <p:sp>
        <p:nvSpPr>
          <p:cNvPr id="7" name="Rectangle 4"/>
          <p:cNvSpPr>
            <a:spLocks noChangeArrowheads="1"/>
          </p:cNvSpPr>
          <p:nvPr/>
        </p:nvSpPr>
        <p:spPr bwMode="auto">
          <a:xfrm>
            <a:off x="1208248" y="3443383"/>
            <a:ext cx="3467519"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208248" y="4380197"/>
            <a:ext cx="3467519" cy="129532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suspend</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deposit(sum)</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withdraw(sum)</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6"/>
          <p:cNvSpPr>
            <a:spLocks noChangeArrowheads="1"/>
          </p:cNvSpPr>
          <p:nvPr/>
        </p:nvSpPr>
        <p:spPr bwMode="auto">
          <a:xfrm>
            <a:off x="3375435" y="2060745"/>
            <a:ext cx="1981199" cy="506086"/>
          </a:xfrm>
          <a:prstGeom prst="wedgeRoundRectCallout">
            <a:avLst>
              <a:gd name="adj1" fmla="val -50828"/>
              <a:gd name="adj2" fmla="val 133156"/>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buClr>
                <a:srgbClr val="A19574">
                  <a:lumMod val="40000"/>
                  <a:lumOff val="60000"/>
                </a:srgbClr>
              </a:buClr>
              <a:buSzPct val="70000"/>
            </a:pPr>
            <a:r>
              <a:rPr lang="en-US" sz="2600" b="1" dirty="0" smtClean="0">
                <a:solidFill>
                  <a:prstClr val="white"/>
                </a:solidFill>
                <a:effectLst>
                  <a:outerShdw blurRad="38100" dist="38100" dir="2700000" algn="tl">
                    <a:srgbClr val="000000">
                      <a:alpha val="43137"/>
                    </a:srgbClr>
                  </a:outerShdw>
                </a:effectLst>
                <a:cs typeface="Consolas" pitchFamily="49" charset="0"/>
              </a:rPr>
              <a:t>Object type</a:t>
            </a:r>
            <a:endParaRPr lang="bg-BG" sz="2600" b="1" dirty="0">
              <a:solidFill>
                <a:prstClr val="white"/>
              </a:solidFill>
              <a:effectLst>
                <a:outerShdw blurRad="38100" dist="38100" dir="2700000" algn="tl">
                  <a:srgbClr val="000000">
                    <a:alpha val="43137"/>
                  </a:srgbClr>
                </a:outerShdw>
              </a:effectLst>
              <a:cs typeface="Consolas" pitchFamily="49" charset="0"/>
            </a:endParaRPr>
          </a:p>
        </p:txBody>
      </p:sp>
      <p:sp>
        <p:nvSpPr>
          <p:cNvPr id="10" name="Rectangle 7"/>
          <p:cNvSpPr>
            <a:spLocks noChangeArrowheads="1"/>
          </p:cNvSpPr>
          <p:nvPr/>
        </p:nvSpPr>
        <p:spPr bwMode="auto">
          <a:xfrm>
            <a:off x="5942010" y="1382163"/>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buClr>
                <a:srgbClr val="A19574">
                  <a:lumMod val="40000"/>
                  <a:lumOff val="60000"/>
                </a:srgbClr>
              </a:buClr>
              <a:buSzPct val="70000"/>
            </a:pPr>
            <a:r>
              <a:rPr lang="en-US" sz="2200" b="1" u="sng" noProof="1">
                <a:solidFill>
                  <a:srgbClr val="FBEEC9"/>
                </a:solidFill>
                <a:effectLst>
                  <a:outerShdw blurRad="38100" dist="38100" dir="2700000" algn="tl">
                    <a:srgbClr val="000000">
                      <a:alpha val="43137"/>
                    </a:srgbClr>
                  </a:outerShdw>
                </a:effectLst>
                <a:latin typeface="Consolas" pitchFamily="49" charset="0"/>
                <a:cs typeface="Consolas" pitchFamily="49" charset="0"/>
              </a:rPr>
              <a:t>ivanAccount</a:t>
            </a:r>
          </a:p>
        </p:txBody>
      </p:sp>
      <p:sp>
        <p:nvSpPr>
          <p:cNvPr id="11" name="Rectangle 8"/>
          <p:cNvSpPr>
            <a:spLocks noChangeArrowheads="1"/>
          </p:cNvSpPr>
          <p:nvPr/>
        </p:nvSpPr>
        <p:spPr bwMode="auto">
          <a:xfrm>
            <a:off x="5942011" y="1959345"/>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Ivan Kolev"</a:t>
            </a:r>
          </a:p>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 5000.0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Rectangle 9"/>
          <p:cNvSpPr>
            <a:spLocks noChangeArrowheads="1"/>
          </p:cNvSpPr>
          <p:nvPr/>
        </p:nvSpPr>
        <p:spPr bwMode="auto">
          <a:xfrm>
            <a:off x="5942012" y="3138810"/>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buClr>
                <a:srgbClr val="A19574">
                  <a:lumMod val="40000"/>
                  <a:lumOff val="60000"/>
                </a:srgbClr>
              </a:buClr>
              <a:buSzPct val="70000"/>
            </a:pPr>
            <a:r>
              <a:rPr lang="en-US" sz="2200" b="1" u="sng"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peterAccount</a:t>
            </a:r>
            <a:endParaRPr lang="en-US" sz="2200" b="1" u="sng"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Rectangle 10"/>
          <p:cNvSpPr>
            <a:spLocks noChangeArrowheads="1"/>
          </p:cNvSpPr>
          <p:nvPr/>
        </p:nvSpPr>
        <p:spPr bwMode="auto">
          <a:xfrm>
            <a:off x="5942012" y="3715073"/>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 = "Peter Kirov"</a:t>
            </a:r>
          </a:p>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 1825.50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Rectangle 11"/>
          <p:cNvSpPr>
            <a:spLocks noChangeArrowheads="1"/>
          </p:cNvSpPr>
          <p:nvPr/>
        </p:nvSpPr>
        <p:spPr bwMode="auto">
          <a:xfrm>
            <a:off x="5942012" y="4909216"/>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buClr>
                <a:srgbClr val="A19574">
                  <a:lumMod val="40000"/>
                  <a:lumOff val="60000"/>
                </a:srgbClr>
              </a:buClr>
              <a:buSzPct val="70000"/>
            </a:pPr>
            <a:r>
              <a:rPr lang="en-US" sz="2200" b="1" u="sng"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kirilAccount</a:t>
            </a:r>
            <a:endParaRPr lang="en-US" sz="2200" b="1" u="sng"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2"/>
          <p:cNvSpPr>
            <a:spLocks noChangeArrowheads="1"/>
          </p:cNvSpPr>
          <p:nvPr/>
        </p:nvSpPr>
        <p:spPr bwMode="auto">
          <a:xfrm>
            <a:off x="5942012" y="5485478"/>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Kiril Kirov"</a:t>
            </a:r>
          </a:p>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 25.0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AutoShape 13"/>
          <p:cNvSpPr>
            <a:spLocks noChangeArrowheads="1"/>
          </p:cNvSpPr>
          <p:nvPr/>
        </p:nvSpPr>
        <p:spPr bwMode="auto">
          <a:xfrm>
            <a:off x="9752012" y="1238926"/>
            <a:ext cx="1219200" cy="506086"/>
          </a:xfrm>
          <a:prstGeom prst="wedgeRoundRectCallout">
            <a:avLst>
              <a:gd name="adj1" fmla="val -96193"/>
              <a:gd name="adj2" fmla="val 49914"/>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buClr>
                <a:srgbClr val="A19574">
                  <a:lumMod val="40000"/>
                  <a:lumOff val="60000"/>
                </a:srgbClr>
              </a:buClr>
              <a:buSzPct val="70000"/>
            </a:pPr>
            <a:r>
              <a:rPr lang="en-US" sz="2600" b="1">
                <a:solidFill>
                  <a:prstClr val="white"/>
                </a:solidFill>
                <a:effectLst>
                  <a:outerShdw blurRad="38100" dist="38100" dir="2700000" algn="tl">
                    <a:srgbClr val="000000">
                      <a:alpha val="43137"/>
                    </a:srgbClr>
                  </a:outerShdw>
                </a:effectLst>
                <a:cs typeface="Consolas" pitchFamily="49" charset="0"/>
              </a:rPr>
              <a:t>Object</a:t>
            </a:r>
            <a:endParaRPr lang="bg-BG" sz="2600" b="1">
              <a:solidFill>
                <a:prstClr val="white"/>
              </a:solidFill>
              <a:effectLst>
                <a:outerShdw blurRad="38100" dist="38100" dir="2700000" algn="tl">
                  <a:srgbClr val="000000">
                    <a:alpha val="43137"/>
                  </a:srgbClr>
                </a:outerShdw>
              </a:effectLst>
              <a:cs typeface="Consolas" pitchFamily="49" charset="0"/>
            </a:endParaRPr>
          </a:p>
        </p:txBody>
      </p:sp>
      <p:sp>
        <p:nvSpPr>
          <p:cNvPr id="17" name="AutoShape 13"/>
          <p:cNvSpPr>
            <a:spLocks noChangeArrowheads="1"/>
          </p:cNvSpPr>
          <p:nvPr/>
        </p:nvSpPr>
        <p:spPr bwMode="auto">
          <a:xfrm>
            <a:off x="9639634" y="2971800"/>
            <a:ext cx="1219200" cy="506086"/>
          </a:xfrm>
          <a:prstGeom prst="wedgeRoundRectCallout">
            <a:avLst>
              <a:gd name="adj1" fmla="val -93629"/>
              <a:gd name="adj2" fmla="val 43957"/>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buClr>
                <a:srgbClr val="A19574">
                  <a:lumMod val="40000"/>
                  <a:lumOff val="60000"/>
                </a:srgbClr>
              </a:buClr>
              <a:buSzPct val="70000"/>
            </a:pPr>
            <a:r>
              <a:rPr lang="en-US" sz="2600" b="1">
                <a:solidFill>
                  <a:prstClr val="white"/>
                </a:solidFill>
                <a:effectLst>
                  <a:outerShdw blurRad="38100" dist="38100" dir="2700000" algn="tl">
                    <a:srgbClr val="000000">
                      <a:alpha val="43137"/>
                    </a:srgbClr>
                  </a:outerShdw>
                </a:effectLst>
                <a:cs typeface="Consolas" pitchFamily="49" charset="0"/>
              </a:rPr>
              <a:t>Object</a:t>
            </a:r>
            <a:endParaRPr lang="bg-BG" sz="2600" b="1">
              <a:solidFill>
                <a:prstClr val="white"/>
              </a:solidFill>
              <a:effectLst>
                <a:outerShdw blurRad="38100" dist="38100" dir="2700000" algn="tl">
                  <a:srgbClr val="000000">
                    <a:alpha val="43137"/>
                  </a:srgbClr>
                </a:outerShdw>
              </a:effectLst>
              <a:cs typeface="Consolas" pitchFamily="49" charset="0"/>
            </a:endParaRPr>
          </a:p>
        </p:txBody>
      </p:sp>
      <p:sp>
        <p:nvSpPr>
          <p:cNvPr id="18" name="AutoShape 13"/>
          <p:cNvSpPr>
            <a:spLocks noChangeArrowheads="1"/>
          </p:cNvSpPr>
          <p:nvPr/>
        </p:nvSpPr>
        <p:spPr bwMode="auto">
          <a:xfrm>
            <a:off x="9657097" y="4712655"/>
            <a:ext cx="1219200" cy="506086"/>
          </a:xfrm>
          <a:prstGeom prst="wedgeRoundRectCallout">
            <a:avLst>
              <a:gd name="adj1" fmla="val -94270"/>
              <a:gd name="adj2" fmla="val 45943"/>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buClr>
                <a:srgbClr val="A19574">
                  <a:lumMod val="40000"/>
                  <a:lumOff val="60000"/>
                </a:srgbClr>
              </a:buClr>
              <a:buSzPct val="70000"/>
            </a:pPr>
            <a:r>
              <a:rPr lang="en-US" sz="2600" b="1">
                <a:solidFill>
                  <a:srgbClr val="F7FFE7"/>
                </a:solidFill>
                <a:effectLst>
                  <a:outerShdw blurRad="38100" dist="38100" dir="2700000" algn="tl">
                    <a:srgbClr val="000000">
                      <a:alpha val="43137"/>
                    </a:srgbClr>
                  </a:outerShdw>
                </a:effectLst>
                <a:cs typeface="Consolas" pitchFamily="49" charset="0"/>
              </a:rPr>
              <a:t>Object</a:t>
            </a:r>
            <a:endParaRPr lang="bg-BG" sz="2600" b="1">
              <a:solidFill>
                <a:srgbClr val="F7FFE7"/>
              </a:solidFill>
              <a:effectLst>
                <a:outerShdw blurRad="38100" dist="38100" dir="2700000" algn="tl">
                  <a:srgbClr val="000000">
                    <a:alpha val="43137"/>
                  </a:srgbClr>
                </a:outerShdw>
              </a:effectLst>
              <a:cs typeface="Consolas" pitchFamily="49" charset="0"/>
            </a:endParaRPr>
          </a:p>
        </p:txBody>
      </p:sp>
      <p:sp>
        <p:nvSpPr>
          <p:cNvPr id="19" name="AutoShape 7"/>
          <p:cNvSpPr>
            <a:spLocks noChangeArrowheads="1"/>
          </p:cNvSpPr>
          <p:nvPr/>
        </p:nvSpPr>
        <p:spPr bwMode="auto">
          <a:xfrm>
            <a:off x="912812" y="1257597"/>
            <a:ext cx="2163762" cy="1368425"/>
          </a:xfrm>
          <a:prstGeom prst="wedgeRoundRectCallout">
            <a:avLst>
              <a:gd name="adj1" fmla="val -12823"/>
              <a:gd name="adj2" fmla="val 122006"/>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buClr>
                <a:srgbClr val="A19574">
                  <a:lumMod val="40000"/>
                  <a:lumOff val="60000"/>
                </a:srgbClr>
              </a:buClr>
              <a:buSzPct val="70000"/>
            </a:pPr>
            <a:r>
              <a:rPr lang="en-US" sz="2800" b="1" dirty="0">
                <a:solidFill>
                  <a:srgbClr val="F7FFE7"/>
                </a:solidFill>
                <a:effectLst>
                  <a:outerShdw blurRad="38100" dist="38100" dir="2700000" algn="tl">
                    <a:srgbClr val="000000">
                      <a:alpha val="43137"/>
                    </a:srgbClr>
                  </a:outerShdw>
                </a:effectLst>
                <a:cs typeface="Consolas" pitchFamily="49" charset="0"/>
              </a:rPr>
              <a:t>Attributes</a:t>
            </a:r>
          </a:p>
          <a:p>
            <a:pPr algn="ctr" eaLnBrk="0" hangingPunct="0">
              <a:lnSpc>
                <a:spcPts val="3000"/>
              </a:lnSpc>
              <a:buClr>
                <a:srgbClr val="A19574">
                  <a:lumMod val="40000"/>
                  <a:lumOff val="60000"/>
                </a:srgbClr>
              </a:buClr>
              <a:buSzPct val="70000"/>
            </a:pPr>
            <a:r>
              <a:rPr lang="en-US" sz="2800" b="1" dirty="0" smtClean="0">
                <a:solidFill>
                  <a:srgbClr val="F7FFE7"/>
                </a:solidFill>
                <a:effectLst>
                  <a:outerShdw blurRad="38100" dist="38100" dir="2700000" algn="tl">
                    <a:srgbClr val="000000">
                      <a:alpha val="43137"/>
                    </a:srgbClr>
                  </a:outerShdw>
                </a:effectLst>
                <a:cs typeface="Consolas" pitchFamily="49" charset="0"/>
              </a:rPr>
              <a:t>(properties </a:t>
            </a:r>
            <a:r>
              <a:rPr lang="en-US" sz="2800" b="1" dirty="0">
                <a:solidFill>
                  <a:srgbClr val="F7FFE7"/>
                </a:solidFill>
                <a:effectLst>
                  <a:outerShdw blurRad="38100" dist="38100" dir="2700000" algn="tl">
                    <a:srgbClr val="000000">
                      <a:alpha val="43137"/>
                    </a:srgbClr>
                  </a:outerShdw>
                </a:effectLst>
                <a:cs typeface="Consolas" pitchFamily="49" charset="0"/>
              </a:rPr>
              <a:t>and </a:t>
            </a:r>
            <a:r>
              <a:rPr lang="en-US" sz="2800" b="1" dirty="0" smtClean="0">
                <a:solidFill>
                  <a:srgbClr val="F7FFE7"/>
                </a:solidFill>
                <a:effectLst>
                  <a:outerShdw blurRad="38100" dist="38100" dir="2700000" algn="tl">
                    <a:srgbClr val="000000">
                      <a:alpha val="43137"/>
                    </a:srgbClr>
                  </a:outerShdw>
                </a:effectLst>
                <a:cs typeface="Consolas" pitchFamily="49" charset="0"/>
              </a:rPr>
              <a:t>fields</a:t>
            </a:r>
            <a:r>
              <a:rPr lang="en-US" sz="2800" b="1" dirty="0">
                <a:solidFill>
                  <a:srgbClr val="F7FFE7"/>
                </a:solidFill>
                <a:effectLst>
                  <a:outerShdw blurRad="38100" dist="38100" dir="2700000" algn="tl">
                    <a:srgbClr val="000000">
                      <a:alpha val="43137"/>
                    </a:srgbClr>
                  </a:outerShdw>
                </a:effectLst>
                <a:cs typeface="Consolas" pitchFamily="49" charset="0"/>
              </a:rPr>
              <a:t>)</a:t>
            </a:r>
            <a:endParaRPr lang="bg-BG" sz="2800" b="1" dirty="0">
              <a:solidFill>
                <a:srgbClr val="F7FFE7"/>
              </a:solidFill>
              <a:effectLst>
                <a:outerShdw blurRad="38100" dist="38100" dir="2700000" algn="tl">
                  <a:srgbClr val="000000">
                    <a:alpha val="43137"/>
                  </a:srgbClr>
                </a:outerShdw>
              </a:effectLst>
              <a:cs typeface="Consolas" pitchFamily="49" charset="0"/>
            </a:endParaRPr>
          </a:p>
        </p:txBody>
      </p:sp>
      <p:sp>
        <p:nvSpPr>
          <p:cNvPr id="20" name="AutoShape 8"/>
          <p:cNvSpPr>
            <a:spLocks noChangeArrowheads="1"/>
          </p:cNvSpPr>
          <p:nvPr/>
        </p:nvSpPr>
        <p:spPr bwMode="auto">
          <a:xfrm>
            <a:off x="1568988" y="5796796"/>
            <a:ext cx="3787646" cy="527804"/>
          </a:xfrm>
          <a:prstGeom prst="wedgeRoundRectCallout">
            <a:avLst>
              <a:gd name="adj1" fmla="val -34270"/>
              <a:gd name="adj2" fmla="val -83862"/>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buClr>
                <a:srgbClr val="A19574">
                  <a:lumMod val="40000"/>
                  <a:lumOff val="60000"/>
                </a:srgbClr>
              </a:buClr>
              <a:buSzPct val="70000"/>
            </a:pPr>
            <a:r>
              <a:rPr lang="en-US" sz="2800" b="1" dirty="0" smtClean="0">
                <a:solidFill>
                  <a:srgbClr val="F7FFE7"/>
                </a:solidFill>
                <a:effectLst>
                  <a:outerShdw blurRad="38100" dist="38100" dir="2700000" algn="tl">
                    <a:srgbClr val="000000">
                      <a:alpha val="43137"/>
                    </a:srgbClr>
                  </a:outerShdw>
                </a:effectLst>
                <a:cs typeface="Consolas" pitchFamily="49" charset="0"/>
              </a:rPr>
              <a:t>Operations (functions)</a:t>
            </a:r>
            <a:endParaRPr lang="bg-BG" sz="2800" b="1" dirty="0">
              <a:solidFill>
                <a:srgbClr val="F7FFE7"/>
              </a:solidFill>
              <a:effectLst>
                <a:outerShdw blurRad="38100" dist="38100" dir="2700000" algn="tl">
                  <a:srgbClr val="000000">
                    <a:alpha val="43137"/>
                  </a:srgbClr>
                </a:outerShdw>
              </a:effectLst>
              <a:cs typeface="Consolas" pitchFamily="49" charset="0"/>
            </a:endParaRPr>
          </a:p>
        </p:txBody>
      </p:sp>
    </p:spTree>
    <p:extLst>
      <p:ext uri="{BB962C8B-B14F-4D97-AF65-F5344CB8AC3E}">
        <p14:creationId xmlns:p14="http://schemas.microsoft.com/office/powerpoint/2010/main" val="2827045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00600"/>
            <a:ext cx="8938472" cy="820600"/>
          </a:xfrm>
        </p:spPr>
        <p:txBody>
          <a:bodyPr/>
          <a:lstStyle/>
          <a:p>
            <a:r>
              <a:rPr lang="en-US"/>
              <a:t>JavaScript Objects Overview</a:t>
            </a:r>
            <a:endParaRPr lang="bg-BG"/>
          </a:p>
        </p:txBody>
      </p:sp>
      <p:sp>
        <p:nvSpPr>
          <p:cNvPr id="6" name="Text Placeholder 5"/>
          <p:cNvSpPr>
            <a:spLocks noGrp="1"/>
          </p:cNvSpPr>
          <p:nvPr>
            <p:ph type="body" idx="1"/>
          </p:nvPr>
        </p:nvSpPr>
        <p:spPr>
          <a:xfrm>
            <a:off x="1446212" y="5712544"/>
            <a:ext cx="8938472" cy="688256"/>
          </a:xfrm>
        </p:spPr>
        <p:txBody>
          <a:bodyPr/>
          <a:lstStyle/>
          <a:p>
            <a:r>
              <a:rPr lang="en-US" dirty="0"/>
              <a:t>What are Objects</a:t>
            </a:r>
            <a:r>
              <a:rPr lang="en-US" dirty="0" smtClean="0"/>
              <a:t>?</a:t>
            </a:r>
            <a:endParaRPr lang="bg-BG" dirty="0"/>
          </a:p>
        </p:txBody>
      </p:sp>
      <p:grpSp>
        <p:nvGrpSpPr>
          <p:cNvPr id="4" name="Group 3"/>
          <p:cNvGrpSpPr/>
          <p:nvPr/>
        </p:nvGrpSpPr>
        <p:grpSpPr>
          <a:xfrm>
            <a:off x="3821290" y="669500"/>
            <a:ext cx="4188315" cy="3902500"/>
            <a:chOff x="3960812" y="627141"/>
            <a:chExt cx="4188315" cy="3902500"/>
          </a:xfrm>
        </p:grpSpPr>
        <p:pic>
          <p:nvPicPr>
            <p:cNvPr id="7" name="Picture 6"/>
            <p:cNvPicPr>
              <a:picLocks noChangeAspect="1"/>
            </p:cNvPicPr>
            <p:nvPr/>
          </p:nvPicPr>
          <p:blipFill>
            <a:blip r:embed="rId2"/>
            <a:stretch>
              <a:fillRect/>
            </a:stretch>
          </p:blipFill>
          <p:spPr>
            <a:xfrm>
              <a:off x="3960812" y="914400"/>
              <a:ext cx="4188315" cy="3615241"/>
            </a:xfrm>
            <a:prstGeom prst="rect">
              <a:avLst/>
            </a:prstGeom>
          </p:spPr>
        </p:pic>
        <p:sp>
          <p:nvSpPr>
            <p:cNvPr id="3" name="TextBox 2"/>
            <p:cNvSpPr txBox="1"/>
            <p:nvPr/>
          </p:nvSpPr>
          <p:spPr>
            <a:xfrm rot="21116143">
              <a:off x="4844755" y="627141"/>
              <a:ext cx="1752599"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ln w="0"/>
                  <a:solidFill>
                    <a:prstClr val="white"/>
                  </a:solidFill>
                  <a:effectLst>
                    <a:outerShdw blurRad="38100" dist="19050" dir="2700000" algn="tl" rotWithShape="0">
                      <a:prstClr val="black">
                        <a:alpha val="40000"/>
                      </a:prstClr>
                    </a:outerShdw>
                  </a:effectLst>
                </a:rPr>
                <a:t>JS</a:t>
              </a:r>
              <a:endParaRPr lang="en-US" sz="11500" b="1" dirty="0">
                <a:ln w="0"/>
                <a:solidFill>
                  <a:prstClr val="white"/>
                </a:solidFill>
                <a:effectLst>
                  <a:outerShdw blurRad="38100" dist="19050" dir="2700000" algn="tl" rotWithShape="0">
                    <a:prstClr val="black">
                      <a:alpha val="40000"/>
                    </a:prstClr>
                  </a:outerShdw>
                </a:effectLst>
              </a:endParaRPr>
            </a:p>
          </p:txBody>
        </p:sp>
      </p:grpSp>
    </p:spTree>
    <p:extLst>
      <p:ext uri="{BB962C8B-B14F-4D97-AF65-F5344CB8AC3E}">
        <p14:creationId xmlns:p14="http://schemas.microsoft.com/office/powerpoint/2010/main" val="213273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16</a:t>
            </a:fld>
            <a:endParaRPr lang="en-US" dirty="0">
              <a:solidFill>
                <a:prstClr val="white">
                  <a:tint val="75000"/>
                </a:prstClr>
              </a:solidFill>
            </a:endParaRPr>
          </a:p>
        </p:txBody>
      </p:sp>
      <p:sp>
        <p:nvSpPr>
          <p:cNvPr id="3" name="Content Placeholder 2"/>
          <p:cNvSpPr>
            <a:spLocks noGrp="1"/>
          </p:cNvSpPr>
          <p:nvPr>
            <p:ph idx="1"/>
          </p:nvPr>
        </p:nvSpPr>
        <p:spPr>
          <a:xfrm>
            <a:off x="190413" y="1066800"/>
            <a:ext cx="11804822" cy="5570355"/>
          </a:xfrm>
        </p:spPr>
        <p:txBody>
          <a:bodyPr>
            <a:normAutofit lnSpcReduction="10000"/>
          </a:bodyPr>
          <a:lstStyle/>
          <a:p>
            <a:r>
              <a:rPr lang="en-US" dirty="0"/>
              <a:t>JavaScript is designed on a simple object-based paradigm</a:t>
            </a:r>
          </a:p>
          <a:p>
            <a:pPr lvl="1"/>
            <a:r>
              <a:rPr lang="en-US" dirty="0"/>
              <a:t>An object is a collection of </a:t>
            </a:r>
            <a:r>
              <a:rPr lang="en-US" dirty="0">
                <a:solidFill>
                  <a:schemeClr val="tx2">
                    <a:lumMod val="75000"/>
                  </a:schemeClr>
                </a:solidFill>
              </a:rPr>
              <a:t>properties</a:t>
            </a:r>
          </a:p>
          <a:p>
            <a:r>
              <a:rPr lang="en-US" dirty="0"/>
              <a:t>An object property is </a:t>
            </a:r>
            <a:r>
              <a:rPr lang="en-US" dirty="0" smtClean="0"/>
              <a:t>association between </a:t>
            </a:r>
            <a:r>
              <a:rPr lang="en-US" dirty="0"/>
              <a:t>a name and a value</a:t>
            </a:r>
          </a:p>
          <a:p>
            <a:pPr lvl="1"/>
            <a:r>
              <a:rPr lang="en-US" dirty="0"/>
              <a:t>A value of property can be </a:t>
            </a:r>
            <a:r>
              <a:rPr lang="en-US" dirty="0" smtClean="0"/>
              <a:t>either</a:t>
            </a:r>
          </a:p>
          <a:p>
            <a:pPr lvl="2"/>
            <a:r>
              <a:rPr lang="en-US" dirty="0" smtClean="0">
                <a:solidFill>
                  <a:schemeClr val="tx2">
                    <a:lumMod val="75000"/>
                  </a:schemeClr>
                </a:solidFill>
              </a:rPr>
              <a:t>Property </a:t>
            </a:r>
            <a:r>
              <a:rPr lang="en-US" dirty="0"/>
              <a:t>(</a:t>
            </a:r>
            <a:r>
              <a:rPr lang="en-US" dirty="0" smtClean="0"/>
              <a:t>variable / field)</a:t>
            </a:r>
          </a:p>
          <a:p>
            <a:pPr lvl="2"/>
            <a:r>
              <a:rPr lang="en-US" dirty="0" smtClean="0">
                <a:solidFill>
                  <a:schemeClr val="tx2">
                    <a:lumMod val="75000"/>
                  </a:schemeClr>
                </a:solidFill>
              </a:rPr>
              <a:t>Function</a:t>
            </a:r>
            <a:r>
              <a:rPr lang="en-US" dirty="0" smtClean="0">
                <a:solidFill>
                  <a:schemeClr val="accent5">
                    <a:lumMod val="20000"/>
                    <a:lumOff val="80000"/>
                  </a:schemeClr>
                </a:solidFill>
              </a:rPr>
              <a:t> </a:t>
            </a:r>
            <a:r>
              <a:rPr lang="en-US" dirty="0" smtClean="0"/>
              <a:t>(method)</a:t>
            </a:r>
            <a:endParaRPr lang="en-US" dirty="0"/>
          </a:p>
          <a:p>
            <a:r>
              <a:rPr lang="en-US" dirty="0"/>
              <a:t>Lots of </a:t>
            </a:r>
            <a:r>
              <a:rPr lang="en-US" dirty="0" smtClean="0"/>
              <a:t>predefined (native) </a:t>
            </a:r>
            <a:r>
              <a:rPr lang="en-US" dirty="0"/>
              <a:t>objects available in JS</a:t>
            </a:r>
          </a:p>
          <a:p>
            <a:pPr lvl="1"/>
            <a:r>
              <a:rPr lang="en-US" b="1" dirty="0">
                <a:solidFill>
                  <a:schemeClr val="tx2">
                    <a:lumMod val="75000"/>
                  </a:schemeClr>
                </a:solidFill>
                <a:latin typeface="Consolas" panose="020B0609020204030204" pitchFamily="49" charset="0"/>
                <a:cs typeface="Consolas" panose="020B0609020204030204" pitchFamily="49" charset="0"/>
              </a:rPr>
              <a:t>Math</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document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window</a:t>
            </a:r>
            <a:r>
              <a:rPr lang="en-US" dirty="0"/>
              <a:t>, etc…</a:t>
            </a:r>
          </a:p>
          <a:p>
            <a:r>
              <a:rPr lang="en-US" dirty="0"/>
              <a:t>Objects can be created by the developer</a:t>
            </a:r>
          </a:p>
        </p:txBody>
      </p:sp>
      <p:sp>
        <p:nvSpPr>
          <p:cNvPr id="4" name="Title 3"/>
          <p:cNvSpPr>
            <a:spLocks noGrp="1"/>
          </p:cNvSpPr>
          <p:nvPr>
            <p:ph type="title"/>
          </p:nvPr>
        </p:nvSpPr>
        <p:spPr/>
        <p:txBody>
          <a:bodyPr/>
          <a:lstStyle/>
          <a:p>
            <a:r>
              <a:rPr lang="en-US"/>
              <a:t>Objects Overview</a:t>
            </a:r>
            <a:endParaRPr lang="bg-BG"/>
          </a:p>
        </p:txBody>
      </p:sp>
    </p:spTree>
    <p:extLst>
      <p:ext uri="{BB962C8B-B14F-4D97-AF65-F5344CB8AC3E}">
        <p14:creationId xmlns:p14="http://schemas.microsoft.com/office/powerpoint/2010/main" val="114832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17</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Objects in JS – Example</a:t>
            </a:r>
            <a:endParaRPr lang="en-US" dirty="0"/>
          </a:p>
        </p:txBody>
      </p:sp>
      <p:sp>
        <p:nvSpPr>
          <p:cNvPr id="5" name="Rectangle 4"/>
          <p:cNvSpPr>
            <a:spLocks noChangeArrowheads="1"/>
          </p:cNvSpPr>
          <p:nvPr/>
        </p:nvSpPr>
        <p:spPr bwMode="auto">
          <a:xfrm>
            <a:off x="764230" y="1066800"/>
            <a:ext cx="10435582"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rgbClr val="A19574">
                  <a:lumMod val="40000"/>
                  <a:lumOff val="60000"/>
                </a:srgb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tom =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rgbClr val="A19574">
                  <a:lumMod val="40000"/>
                  <a:lumOff val="60000"/>
                </a:srgb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firstName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'Tom',</a:t>
            </a:r>
          </a:p>
          <a:p>
            <a:pPr eaLnBrk="0" hangingPunct="0">
              <a:buClr>
                <a:srgbClr val="A19574">
                  <a:lumMod val="40000"/>
                  <a:lumOff val="60000"/>
                </a:srgb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lastName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'Miller',</a:t>
            </a:r>
          </a:p>
          <a:p>
            <a:pPr eaLnBrk="0" hangingPunct="0">
              <a:buClr>
                <a:srgbClr val="A19574">
                  <a:lumMod val="40000"/>
                  <a:lumOff val="60000"/>
                </a:srgb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toString</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function () {</a:t>
            </a:r>
          </a:p>
          <a:p>
            <a:pPr eaLnBrk="0" hangingPunct="0">
              <a:buClr>
                <a:srgbClr val="A19574">
                  <a:lumMod val="40000"/>
                  <a:lumOff val="60000"/>
                </a:srgb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return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this.firstName + " " + this.lastName;</a:t>
            </a:r>
          </a:p>
          <a:p>
            <a:pPr eaLnBrk="0" hangingPunct="0">
              <a:buClr>
                <a:srgbClr val="A19574">
                  <a:lumMod val="40000"/>
                  <a:lumOff val="60000"/>
                </a:srgb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rgbClr val="A19574">
                  <a:lumMod val="40000"/>
                  <a:lumOff val="60000"/>
                </a:srgb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rgbClr val="A19574">
                  <a:lumMod val="40000"/>
                  <a:lumOff val="60000"/>
                </a:srgbClr>
              </a:buClr>
              <a:buSzPct val="70000"/>
            </a:pP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rgbClr val="A19574">
                  <a:lumMod val="40000"/>
                  <a:lumOff val="60000"/>
                </a:srgb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rgbClr val="A19574">
                  <a:lumMod val="40000"/>
                  <a:lumOff val="60000"/>
                </a:srgb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firstName: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rgbClr val="A19574">
                  <a:lumMod val="40000"/>
                  <a:lumOff val="60000"/>
                </a:srgb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lastName: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'Brown',</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rgbClr val="A19574">
                  <a:lumMod val="40000"/>
                  <a:lumOff val="60000"/>
                </a:srgb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toString: function () {</a:t>
            </a:r>
          </a:p>
          <a:p>
            <a:pPr eaLnBrk="0" hangingPunct="0">
              <a:buClr>
                <a:srgbClr val="A19574">
                  <a:lumMod val="40000"/>
                  <a:lumOff val="60000"/>
                </a:srgb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return this.firstName + " " + this.lastName;</a:t>
            </a:r>
          </a:p>
          <a:p>
            <a:pPr eaLnBrk="0" hangingPunct="0">
              <a:buClr>
                <a:srgbClr val="A19574">
                  <a:lumMod val="40000"/>
                  <a:lumOff val="60000"/>
                </a:srgb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rgbClr val="A19574">
                  <a:lumMod val="40000"/>
                  <a:lumOff val="60000"/>
                </a:srgb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665805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0012" y="4800600"/>
            <a:ext cx="8938472" cy="820600"/>
          </a:xfrm>
        </p:spPr>
        <p:txBody>
          <a:bodyPr/>
          <a:lstStyle/>
          <a:p>
            <a:r>
              <a:rPr lang="en-US" dirty="0"/>
              <a:t>Objects and Properties</a:t>
            </a:r>
            <a:endParaRPr lang="bg-BG" dirty="0"/>
          </a:p>
        </p:txBody>
      </p:sp>
      <p:sp>
        <p:nvSpPr>
          <p:cNvPr id="6" name="Text Placeholder 5"/>
          <p:cNvSpPr>
            <a:spLocks noGrp="1"/>
          </p:cNvSpPr>
          <p:nvPr>
            <p:ph type="body" idx="1"/>
          </p:nvPr>
        </p:nvSpPr>
        <p:spPr>
          <a:xfrm>
            <a:off x="1446212" y="5602568"/>
            <a:ext cx="8938472" cy="688256"/>
          </a:xfrm>
        </p:spPr>
        <p:txBody>
          <a:bodyPr/>
          <a:lstStyle/>
          <a:p>
            <a:r>
              <a:rPr lang="en-US" smtClean="0"/>
              <a:t>Live Demo</a:t>
            </a:r>
            <a:endParaRPr lang="bg-BG"/>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812" y="1600200"/>
            <a:ext cx="6096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649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953000"/>
            <a:ext cx="8938472" cy="820600"/>
          </a:xfrm>
        </p:spPr>
        <p:txBody>
          <a:bodyPr/>
          <a:lstStyle/>
          <a:p>
            <a:r>
              <a:rPr lang="en-US"/>
              <a:t>Object </a:t>
            </a:r>
            <a:r>
              <a:rPr lang="en-US" smtClean="0"/>
              <a:t>and Primitive </a:t>
            </a:r>
            <a:r>
              <a:rPr lang="en-US"/>
              <a:t>Types</a:t>
            </a:r>
            <a:endParaRPr lang="bg-BG"/>
          </a:p>
        </p:txBody>
      </p:sp>
      <p:sp>
        <p:nvSpPr>
          <p:cNvPr id="6" name="Text Placeholder 5"/>
          <p:cNvSpPr>
            <a:spLocks noGrp="1"/>
          </p:cNvSpPr>
          <p:nvPr>
            <p:ph type="body" idx="1"/>
          </p:nvPr>
        </p:nvSpPr>
        <p:spPr>
          <a:xfrm>
            <a:off x="1446212" y="5754968"/>
            <a:ext cx="8938472" cy="1416148"/>
          </a:xfrm>
        </p:spPr>
        <p:txBody>
          <a:bodyPr/>
          <a:lstStyle/>
          <a:p>
            <a:r>
              <a:rPr lang="en-US" smtClean="0"/>
              <a:t>Types </a:t>
            </a:r>
            <a:r>
              <a:rPr lang="en-US"/>
              <a:t>in JavaScript</a:t>
            </a:r>
            <a:endParaRPr lang="bg-BG"/>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solidFill>
                  <a:prstClr val="white">
                    <a:tint val="75000"/>
                  </a:prstClr>
                </a:solidFill>
              </a:rPr>
              <a:pPr/>
              <a:t>19</a:t>
            </a:fld>
            <a:endParaRPr lang="en-US" dirty="0">
              <a:solidFill>
                <a:prstClr val="white">
                  <a:tint val="75000"/>
                </a:prstClr>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012" y="1143000"/>
            <a:ext cx="758190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557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ts val="4000"/>
              </a:lnSpc>
              <a:buFontTx/>
              <a:buAutoNum type="arabicPeriod"/>
            </a:pPr>
            <a:r>
              <a:rPr lang="en-US" dirty="0" smtClean="0"/>
              <a:t>Associative Arrays</a:t>
            </a:r>
            <a:endParaRPr lang="bg-BG" dirty="0" smtClean="0"/>
          </a:p>
          <a:p>
            <a:pPr marL="446088" indent="-446088">
              <a:lnSpc>
                <a:spcPts val="4000"/>
              </a:lnSpc>
              <a:buFontTx/>
              <a:buAutoNum type="arabicPeriod"/>
            </a:pPr>
            <a:r>
              <a:rPr lang="en-US" dirty="0" smtClean="0"/>
              <a:t>Object </a:t>
            </a:r>
            <a:r>
              <a:rPr lang="en-US" dirty="0"/>
              <a:t>T</a:t>
            </a:r>
            <a:r>
              <a:rPr lang="en-US" dirty="0" smtClean="0"/>
              <a:t>ypes</a:t>
            </a:r>
            <a:endParaRPr lang="en-US" dirty="0" smtClean="0"/>
          </a:p>
          <a:p>
            <a:pPr marL="446088" indent="-446088">
              <a:lnSpc>
                <a:spcPts val="4000"/>
              </a:lnSpc>
              <a:buFontTx/>
              <a:buAutoNum type="arabicPeriod"/>
            </a:pPr>
            <a:r>
              <a:rPr lang="en-US" dirty="0" smtClean="0"/>
              <a:t>JavaScript </a:t>
            </a:r>
            <a:r>
              <a:rPr lang="en-US" dirty="0" smtClean="0"/>
              <a:t>Objects </a:t>
            </a:r>
            <a:r>
              <a:rPr lang="en-US" dirty="0"/>
              <a:t>O</a:t>
            </a:r>
            <a:r>
              <a:rPr lang="en-US" dirty="0" smtClean="0"/>
              <a:t>verview</a:t>
            </a:r>
            <a:endParaRPr lang="en-US" dirty="0" smtClean="0"/>
          </a:p>
          <a:p>
            <a:pPr marL="446088" indent="-446088">
              <a:lnSpc>
                <a:spcPts val="4000"/>
              </a:lnSpc>
              <a:buFontTx/>
              <a:buAutoNum type="arabicPeriod"/>
            </a:pPr>
            <a:r>
              <a:rPr lang="en-US" dirty="0" smtClean="0"/>
              <a:t>JSON </a:t>
            </a:r>
            <a:r>
              <a:rPr lang="en-US" dirty="0" smtClean="0"/>
              <a:t>Objects</a:t>
            </a:r>
            <a:endParaRPr lang="en-US" dirty="0" smtClean="0"/>
          </a:p>
          <a:p>
            <a:pPr marL="446088" indent="-446088">
              <a:lnSpc>
                <a:spcPts val="4000"/>
              </a:lnSpc>
              <a:buFontTx/>
              <a:buAutoNum type="arabicPeriod"/>
            </a:pPr>
            <a:r>
              <a:rPr lang="en-US" dirty="0" smtClean="0"/>
              <a:t>lodash.js</a:t>
            </a:r>
            <a:endParaRPr lang="bg-BG" dirty="0" smtClean="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4" name="Picture 3"/>
          <p:cNvPicPr>
            <a:picLocks noChangeAspect="1"/>
          </p:cNvPicPr>
          <p:nvPr/>
        </p:nvPicPr>
        <p:blipFill>
          <a:blip r:embed="rId3"/>
          <a:stretch>
            <a:fillRect/>
          </a:stretch>
        </p:blipFill>
        <p:spPr>
          <a:xfrm>
            <a:off x="8304211" y="1624512"/>
            <a:ext cx="3429001" cy="4421449"/>
          </a:xfrm>
          <a:prstGeom prst="rect">
            <a:avLst/>
          </a:prstGeom>
        </p:spPr>
      </p:pic>
    </p:spTree>
    <p:extLst>
      <p:ext uri="{BB962C8B-B14F-4D97-AF65-F5344CB8AC3E}">
        <p14:creationId xmlns:p14="http://schemas.microsoft.com/office/powerpoint/2010/main" val="1646986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20</a:t>
            </a:fld>
            <a:endParaRPr lang="en-US" dirty="0">
              <a:solidFill>
                <a:prstClr val="white">
                  <a:tint val="75000"/>
                </a:prstClr>
              </a:solidFill>
            </a:endParaRPr>
          </a:p>
        </p:txBody>
      </p:sp>
      <p:sp>
        <p:nvSpPr>
          <p:cNvPr id="3" name="Content Placeholder 2"/>
          <p:cNvSpPr>
            <a:spLocks noGrp="1"/>
          </p:cNvSpPr>
          <p:nvPr>
            <p:ph idx="1"/>
          </p:nvPr>
        </p:nvSpPr>
        <p:spPr/>
        <p:txBody>
          <a:bodyPr>
            <a:normAutofit/>
          </a:bodyPr>
          <a:lstStyle/>
          <a:p>
            <a:pPr>
              <a:lnSpc>
                <a:spcPct val="100000"/>
              </a:lnSpc>
            </a:pPr>
            <a:r>
              <a:rPr lang="en-US" sz="3200" dirty="0"/>
              <a:t>JavaScript is a </a:t>
            </a:r>
            <a:r>
              <a:rPr lang="en-US" sz="3200" noProof="1" smtClean="0"/>
              <a:t>typeless</a:t>
            </a:r>
            <a:r>
              <a:rPr lang="en-US" sz="3200" dirty="0" smtClean="0"/>
              <a:t> </a:t>
            </a:r>
            <a:r>
              <a:rPr lang="en-US" sz="3200" dirty="0"/>
              <a:t>language</a:t>
            </a:r>
          </a:p>
          <a:p>
            <a:pPr lvl="1">
              <a:lnSpc>
                <a:spcPct val="100000"/>
              </a:lnSpc>
            </a:pPr>
            <a:r>
              <a:rPr lang="en-US" dirty="0"/>
              <a:t>Variables don’t have type, but their values do</a:t>
            </a:r>
          </a:p>
          <a:p>
            <a:pPr>
              <a:lnSpc>
                <a:spcPct val="100000"/>
              </a:lnSpc>
            </a:pPr>
            <a:r>
              <a:rPr lang="en-US" sz="3200" dirty="0"/>
              <a:t>JavaScript has </a:t>
            </a:r>
            <a:r>
              <a:rPr lang="en-US" sz="3200" dirty="0">
                <a:solidFill>
                  <a:schemeClr val="accent5">
                    <a:lumMod val="20000"/>
                    <a:lumOff val="80000"/>
                  </a:schemeClr>
                </a:solidFill>
              </a:rPr>
              <a:t>six</a:t>
            </a:r>
            <a:r>
              <a:rPr lang="en-US" sz="3200" dirty="0"/>
              <a:t> different types:</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number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null</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solidFill>
                  <a:schemeClr val="tx2">
                    <a:lumMod val="75000"/>
                  </a:schemeClr>
                </a:solidFill>
              </a:rPr>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object</a:t>
            </a:r>
            <a:endParaRPr lang="en-US" b="1" dirty="0">
              <a:solidFill>
                <a:schemeClr val="tx2">
                  <a:lumMod val="75000"/>
                </a:schemeClr>
              </a:solidFill>
              <a:latin typeface="Consolas" panose="020B0609020204030204" pitchFamily="49" charset="0"/>
              <a:cs typeface="Consolas" panose="020B0609020204030204" pitchFamily="49" charset="0"/>
            </a:endParaRPr>
          </a:p>
          <a:p>
            <a:pPr>
              <a:lnSpc>
                <a:spcPct val="100000"/>
              </a:lnSpc>
            </a:pPr>
            <a:r>
              <a:rPr lang="en-US" sz="3200" dirty="0">
                <a:solidFill>
                  <a:schemeClr val="accent5">
                    <a:lumMod val="20000"/>
                    <a:lumOff val="80000"/>
                  </a:schemeClr>
                </a:solidFill>
                <a:latin typeface="Consolas" panose="020B0609020204030204" pitchFamily="49" charset="0"/>
                <a:cs typeface="Consolas" panose="020B0609020204030204" pitchFamily="49" charset="0"/>
              </a:rPr>
              <a:t>Object</a:t>
            </a:r>
            <a:r>
              <a:rPr lang="en-US" sz="3200" dirty="0">
                <a:solidFill>
                  <a:schemeClr val="accent5">
                    <a:lumMod val="20000"/>
                    <a:lumOff val="80000"/>
                  </a:schemeClr>
                </a:solidFill>
              </a:rPr>
              <a:t> </a:t>
            </a:r>
            <a:r>
              <a:rPr lang="en-US" sz="3200" dirty="0"/>
              <a:t>is the only </a:t>
            </a:r>
            <a:r>
              <a:rPr lang="en-US" sz="3200" dirty="0">
                <a:solidFill>
                  <a:schemeClr val="accent5">
                    <a:lumMod val="20000"/>
                    <a:lumOff val="80000"/>
                  </a:schemeClr>
                </a:solidFill>
              </a:rPr>
              <a:t>Object </a:t>
            </a:r>
            <a:r>
              <a:rPr lang="en-US" sz="3200" dirty="0"/>
              <a:t>type</a:t>
            </a:r>
          </a:p>
          <a:p>
            <a:pPr lvl="1">
              <a:lnSpc>
                <a:spcPct val="100000"/>
              </a:lnSpc>
            </a:pPr>
            <a:r>
              <a:rPr lang="en-US" dirty="0"/>
              <a:t>It is copied by </a:t>
            </a:r>
            <a:r>
              <a:rPr lang="en-US" dirty="0">
                <a:solidFill>
                  <a:schemeClr val="accent5">
                    <a:lumMod val="20000"/>
                    <a:lumOff val="80000"/>
                  </a:schemeClr>
                </a:solidFill>
              </a:rPr>
              <a:t>reference</a:t>
            </a:r>
          </a:p>
          <a:p>
            <a:pPr>
              <a:lnSpc>
                <a:spcPct val="100000"/>
              </a:lnSpc>
            </a:pPr>
            <a:r>
              <a:rPr lang="en-US" sz="3200" b="1" dirty="0" smtClean="0">
                <a:solidFill>
                  <a:schemeClr val="tx2">
                    <a:lumMod val="75000"/>
                  </a:schemeClr>
                </a:solidFill>
                <a:latin typeface="Consolas" panose="020B0609020204030204" pitchFamily="49" charset="0"/>
                <a:cs typeface="Consolas" panose="020B0609020204030204" pitchFamily="49" charset="0"/>
              </a:rPr>
              <a:t>number</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string</a:t>
            </a:r>
            <a:r>
              <a:rPr lang="en-US" sz="3200" dirty="0"/>
              <a:t>, </a:t>
            </a:r>
            <a:r>
              <a:rPr lang="en-US" sz="3200" b="1" noProof="1" smtClean="0">
                <a:solidFill>
                  <a:schemeClr val="tx2">
                    <a:lumMod val="75000"/>
                  </a:schemeClr>
                </a:solidFill>
                <a:latin typeface="Consolas" panose="020B0609020204030204" pitchFamily="49" charset="0"/>
                <a:cs typeface="Consolas" panose="020B0609020204030204" pitchFamily="49" charset="0"/>
              </a:rPr>
              <a:t>boolean</a:t>
            </a:r>
            <a:r>
              <a:rPr lang="en-US" sz="3200" dirty="0" smtClean="0"/>
              <a:t>, </a:t>
            </a:r>
            <a:r>
              <a:rPr lang="en-US" sz="3200" b="1" dirty="0" smtClean="0">
                <a:solidFill>
                  <a:schemeClr val="tx2">
                    <a:lumMod val="75000"/>
                  </a:schemeClr>
                </a:solidFill>
                <a:latin typeface="Consolas" panose="020B0609020204030204" pitchFamily="49" charset="0"/>
                <a:cs typeface="Consolas" panose="020B0609020204030204" pitchFamily="49" charset="0"/>
              </a:rPr>
              <a:t>null</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undefined</a:t>
            </a:r>
            <a:r>
              <a:rPr lang="en-US" sz="3200" dirty="0" smtClean="0">
                <a:solidFill>
                  <a:schemeClr val="tx2">
                    <a:lumMod val="75000"/>
                  </a:schemeClr>
                </a:solidFill>
              </a:rPr>
              <a:t> </a:t>
            </a:r>
            <a:r>
              <a:rPr lang="en-US" sz="3200" dirty="0"/>
              <a:t>are </a:t>
            </a:r>
            <a:r>
              <a:rPr lang="en-US" sz="3200" dirty="0">
                <a:solidFill>
                  <a:schemeClr val="accent5">
                    <a:lumMod val="20000"/>
                    <a:lumOff val="80000"/>
                  </a:schemeClr>
                </a:solidFill>
              </a:rPr>
              <a:t>primitive</a:t>
            </a:r>
            <a:r>
              <a:rPr lang="en-US" sz="3200" dirty="0"/>
              <a:t> types</a:t>
            </a:r>
          </a:p>
          <a:p>
            <a:pPr lvl="1">
              <a:lnSpc>
                <a:spcPct val="100000"/>
              </a:lnSpc>
            </a:pPr>
            <a:r>
              <a:rPr lang="en-US" dirty="0"/>
              <a:t>Copied by </a:t>
            </a:r>
            <a:r>
              <a:rPr lang="en-US" dirty="0" smtClean="0">
                <a:solidFill>
                  <a:schemeClr val="accent5">
                    <a:lumMod val="20000"/>
                    <a:lumOff val="80000"/>
                  </a:schemeClr>
                </a:solidFill>
              </a:rPr>
              <a:t>value</a:t>
            </a:r>
            <a:endParaRPr lang="bg-BG" sz="3600" dirty="0"/>
          </a:p>
        </p:txBody>
      </p:sp>
      <p:sp>
        <p:nvSpPr>
          <p:cNvPr id="4" name="Title 3"/>
          <p:cNvSpPr>
            <a:spLocks noGrp="1"/>
          </p:cNvSpPr>
          <p:nvPr>
            <p:ph type="title"/>
          </p:nvPr>
        </p:nvSpPr>
        <p:spPr/>
        <p:txBody>
          <a:bodyPr/>
          <a:lstStyle/>
          <a:p>
            <a:r>
              <a:rPr lang="en-US"/>
              <a:t>Reference and Primitive Types</a:t>
            </a:r>
            <a:endParaRPr lang="bg-BG"/>
          </a:p>
        </p:txBody>
      </p:sp>
    </p:spTree>
    <p:extLst>
      <p:ext uri="{BB962C8B-B14F-4D97-AF65-F5344CB8AC3E}">
        <p14:creationId xmlns:p14="http://schemas.microsoft.com/office/powerpoint/2010/main" val="322518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21</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a:t>The primitive types are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a:solidFill>
                  <a:schemeClr val="tx2">
                    <a:lumMod val="75000"/>
                  </a:schemeClr>
                </a:solidFill>
                <a:latin typeface="Consolas" panose="020B0609020204030204" pitchFamily="49" charset="0"/>
                <a:cs typeface="Consolas" panose="020B0609020204030204" pitchFamily="49" charset="0"/>
              </a:rPr>
              <a:t>n</a:t>
            </a:r>
            <a:r>
              <a:rPr lang="en-US" b="1" dirty="0" smtClean="0">
                <a:solidFill>
                  <a:schemeClr val="tx2">
                    <a:lumMod val="75000"/>
                  </a:schemeClr>
                </a:solidFill>
                <a:latin typeface="Consolas" panose="020B0609020204030204" pitchFamily="49" charset="0"/>
                <a:cs typeface="Consolas" panose="020B0609020204030204" pitchFamily="49" charset="0"/>
              </a:rPr>
              <a:t>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null</a:t>
            </a:r>
            <a:endParaRPr lang="en-US" b="1" dirty="0">
              <a:solidFill>
                <a:schemeClr val="tx2">
                  <a:lumMod val="75000"/>
                </a:schemeClr>
              </a:solidFill>
              <a:latin typeface="Consolas" panose="020B0609020204030204" pitchFamily="49" charset="0"/>
              <a:cs typeface="Consolas" panose="020B0609020204030204" pitchFamily="49" charset="0"/>
            </a:endParaRPr>
          </a:p>
          <a:p>
            <a:pPr lvl="1"/>
            <a:r>
              <a:rPr lang="en-US" dirty="0"/>
              <a:t>All the other types are actually of type object</a:t>
            </a:r>
          </a:p>
          <a:p>
            <a:pPr lvl="2">
              <a:spcAft>
                <a:spcPts val="10800"/>
              </a:spcAft>
            </a:pPr>
            <a:r>
              <a:rPr lang="en-US" dirty="0"/>
              <a:t>Including arrays, dates, custom types, etc…</a:t>
            </a:r>
          </a:p>
          <a:p>
            <a:pPr>
              <a:spcBef>
                <a:spcPts val="1800"/>
              </a:spcBef>
            </a:pPr>
            <a:r>
              <a:rPr lang="en-US" dirty="0"/>
              <a:t>All types derive from </a:t>
            </a:r>
            <a:r>
              <a:rPr lang="en-US" b="1" dirty="0">
                <a:solidFill>
                  <a:schemeClr val="tx2">
                    <a:lumMod val="75000"/>
                  </a:schemeClr>
                </a:solidFill>
                <a:latin typeface="Consolas" panose="020B0609020204030204" pitchFamily="49" charset="0"/>
                <a:cs typeface="Consolas" panose="020B0609020204030204" pitchFamily="49" charset="0"/>
              </a:rPr>
              <a:t>object</a:t>
            </a:r>
          </a:p>
          <a:p>
            <a:pPr lvl="1"/>
            <a:r>
              <a:rPr lang="en-US" dirty="0"/>
              <a:t>Their type is </a:t>
            </a:r>
            <a:r>
              <a:rPr lang="en-US" b="1" dirty="0">
                <a:solidFill>
                  <a:schemeClr val="tx2">
                    <a:lumMod val="75000"/>
                  </a:schemeClr>
                </a:solidFill>
                <a:latin typeface="Consolas" panose="020B0609020204030204" pitchFamily="49" charset="0"/>
                <a:cs typeface="Consolas" panose="020B0609020204030204" pitchFamily="49" charset="0"/>
              </a:rPr>
              <a:t>object</a:t>
            </a:r>
          </a:p>
          <a:p>
            <a:endParaRPr lang="bg-BG" dirty="0"/>
          </a:p>
        </p:txBody>
      </p:sp>
      <p:sp>
        <p:nvSpPr>
          <p:cNvPr id="4" name="Title 3"/>
          <p:cNvSpPr>
            <a:spLocks noGrp="1"/>
          </p:cNvSpPr>
          <p:nvPr>
            <p:ph type="title"/>
          </p:nvPr>
        </p:nvSpPr>
        <p:spPr/>
        <p:txBody>
          <a:bodyPr/>
          <a:lstStyle/>
          <a:p>
            <a:r>
              <a:rPr lang="en-US"/>
              <a:t>Reference and Primitive Types (2)</a:t>
            </a:r>
            <a:endParaRPr lang="bg-BG"/>
          </a:p>
        </p:txBody>
      </p:sp>
      <p:sp>
        <p:nvSpPr>
          <p:cNvPr id="5" name="Text Placeholder 5"/>
          <p:cNvSpPr txBox="1">
            <a:spLocks/>
          </p:cNvSpPr>
          <p:nvPr/>
        </p:nvSpPr>
        <p:spPr>
          <a:xfrm>
            <a:off x="836612" y="3783449"/>
            <a:ext cx="10515600" cy="11695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spcBef>
                <a:spcPts val="600"/>
              </a:spcBef>
              <a:buClr>
                <a:srgbClr val="A19574">
                  <a:lumMod val="40000"/>
                  <a:lumOff val="60000"/>
                </a:srgbClr>
              </a:buClr>
            </a:pPr>
            <a:r>
              <a:rPr dirty="0">
                <a:solidFill>
                  <a:srgbClr val="FBEEC9"/>
                </a:solidFill>
              </a:rPr>
              <a:t>console.log(typeof new Object() === typeof new Array()); // true</a:t>
            </a:r>
          </a:p>
          <a:p>
            <a:pPr>
              <a:spcBef>
                <a:spcPts val="600"/>
              </a:spcBef>
              <a:buClr>
                <a:srgbClr val="A19574">
                  <a:lumMod val="40000"/>
                  <a:lumOff val="60000"/>
                </a:srgbClr>
              </a:buClr>
            </a:pPr>
            <a:r>
              <a:rPr dirty="0">
                <a:solidFill>
                  <a:srgbClr val="FBEEC9"/>
                </a:solidFill>
              </a:rPr>
              <a:t>console.log(typeof new Object() === typeof new Date()); // true</a:t>
            </a:r>
          </a:p>
          <a:p>
            <a:pPr>
              <a:spcBef>
                <a:spcPts val="600"/>
              </a:spcBef>
              <a:buClr>
                <a:srgbClr val="A19574">
                  <a:lumMod val="40000"/>
                  <a:lumOff val="60000"/>
                </a:srgbClr>
              </a:buClr>
            </a:pPr>
            <a:r>
              <a:rPr dirty="0">
                <a:solidFill>
                  <a:srgbClr val="FBEEC9"/>
                </a:solidFill>
              </a:rPr>
              <a:t>console.log(typeof new Array() === typeof new Date()); // true </a:t>
            </a:r>
          </a:p>
        </p:txBody>
      </p:sp>
    </p:spTree>
    <p:extLst>
      <p:ext uri="{BB962C8B-B14F-4D97-AF65-F5344CB8AC3E}">
        <p14:creationId xmlns:p14="http://schemas.microsoft.com/office/powerpoint/2010/main" val="2602864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22</a:t>
            </a:fld>
            <a:endParaRPr lang="en-US" dirty="0">
              <a:solidFill>
                <a:prstClr val="white">
                  <a:tint val="75000"/>
                </a:prstClr>
              </a:solidFill>
            </a:endParaRPr>
          </a:p>
        </p:txBody>
      </p:sp>
      <p:sp>
        <p:nvSpPr>
          <p:cNvPr id="3" name="Content Placeholder 2"/>
          <p:cNvSpPr>
            <a:spLocks noGrp="1"/>
          </p:cNvSpPr>
          <p:nvPr>
            <p:ph idx="1"/>
          </p:nvPr>
        </p:nvSpPr>
        <p:spPr/>
        <p:txBody>
          <a:bodyPr/>
          <a:lstStyle/>
          <a:p>
            <a:pPr>
              <a:lnSpc>
                <a:spcPct val="100000"/>
              </a:lnSpc>
            </a:pPr>
            <a:r>
              <a:rPr lang="en-US" dirty="0">
                <a:solidFill>
                  <a:schemeClr val="tx2">
                    <a:lumMod val="75000"/>
                  </a:schemeClr>
                </a:solidFill>
              </a:rPr>
              <a:t>Primitive types </a:t>
            </a:r>
            <a:r>
              <a:rPr lang="en-US" dirty="0"/>
              <a:t>are passed </a:t>
            </a:r>
            <a:r>
              <a:rPr lang="en-US" dirty="0">
                <a:solidFill>
                  <a:schemeClr val="accent5">
                    <a:lumMod val="20000"/>
                    <a:lumOff val="80000"/>
                  </a:schemeClr>
                </a:solidFill>
              </a:rPr>
              <a:t>by value</a:t>
            </a:r>
          </a:p>
          <a:p>
            <a:pPr lvl="1">
              <a:lnSpc>
                <a:spcPct val="100000"/>
              </a:lnSpc>
            </a:pPr>
            <a:r>
              <a:rPr lang="en-US" dirty="0"/>
              <a:t>When passed as argument</a:t>
            </a:r>
          </a:p>
          <a:p>
            <a:pPr lvl="2">
              <a:lnSpc>
                <a:spcPct val="100000"/>
              </a:lnSpc>
            </a:pPr>
            <a:r>
              <a:rPr lang="en-US" dirty="0"/>
              <a:t>New memory is allocated </a:t>
            </a:r>
          </a:p>
          <a:p>
            <a:pPr lvl="2">
              <a:lnSpc>
                <a:spcPct val="100000"/>
              </a:lnSpc>
            </a:pPr>
            <a:r>
              <a:rPr lang="en-US" dirty="0"/>
              <a:t>The value is copied in the new memory</a:t>
            </a:r>
          </a:p>
          <a:p>
            <a:pPr lvl="2">
              <a:lnSpc>
                <a:spcPct val="100000"/>
              </a:lnSpc>
            </a:pPr>
            <a:r>
              <a:rPr lang="en-US" dirty="0"/>
              <a:t>The value in the new memory is passed</a:t>
            </a:r>
          </a:p>
          <a:p>
            <a:pPr>
              <a:lnSpc>
                <a:spcPct val="100000"/>
              </a:lnSpc>
            </a:pPr>
            <a:r>
              <a:rPr lang="en-US" dirty="0"/>
              <a:t>Primitive types are initialized with type literals</a:t>
            </a:r>
          </a:p>
          <a:p>
            <a:pPr>
              <a:lnSpc>
                <a:spcPct val="100000"/>
              </a:lnSpc>
            </a:pPr>
            <a:endParaRPr lang="en-US" dirty="0"/>
          </a:p>
          <a:p>
            <a:pPr>
              <a:lnSpc>
                <a:spcPct val="100000"/>
              </a:lnSpc>
              <a:spcBef>
                <a:spcPts val="2400"/>
              </a:spcBef>
            </a:pPr>
            <a:r>
              <a:rPr lang="en-US" dirty="0"/>
              <a:t>Primitive types have </a:t>
            </a:r>
            <a:r>
              <a:rPr lang="en-US" dirty="0" smtClean="0"/>
              <a:t>an </a:t>
            </a:r>
            <a:r>
              <a:rPr lang="en-US" dirty="0"/>
              <a:t>object type </a:t>
            </a:r>
            <a:r>
              <a:rPr lang="en-US" dirty="0">
                <a:solidFill>
                  <a:schemeClr val="accent5">
                    <a:lumMod val="20000"/>
                    <a:lumOff val="80000"/>
                  </a:schemeClr>
                </a:solidFill>
              </a:rPr>
              <a:t>wrapper</a:t>
            </a:r>
          </a:p>
          <a:p>
            <a:endParaRPr lang="bg-BG" dirty="0"/>
          </a:p>
        </p:txBody>
      </p:sp>
      <p:sp>
        <p:nvSpPr>
          <p:cNvPr id="4" name="Title 3"/>
          <p:cNvSpPr>
            <a:spLocks noGrp="1"/>
          </p:cNvSpPr>
          <p:nvPr>
            <p:ph type="title"/>
          </p:nvPr>
        </p:nvSpPr>
        <p:spPr/>
        <p:txBody>
          <a:bodyPr/>
          <a:lstStyle/>
          <a:p>
            <a:r>
              <a:rPr lang="en-US"/>
              <a:t>Primitive Types</a:t>
            </a:r>
            <a:endParaRPr lang="bg-BG"/>
          </a:p>
        </p:txBody>
      </p:sp>
      <p:sp>
        <p:nvSpPr>
          <p:cNvPr id="5" name="Text Placeholder 5"/>
          <p:cNvSpPr txBox="1">
            <a:spLocks/>
          </p:cNvSpPr>
          <p:nvPr/>
        </p:nvSpPr>
        <p:spPr>
          <a:xfrm>
            <a:off x="793170" y="5007114"/>
            <a:ext cx="10635242"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200" dirty="0">
                <a:solidFill>
                  <a:srgbClr val="FBEEC9"/>
                </a:solidFill>
              </a:rPr>
              <a:t>var number = 5;</a:t>
            </a:r>
          </a:p>
          <a:p>
            <a:pPr>
              <a:buClr>
                <a:srgbClr val="A19574">
                  <a:lumMod val="40000"/>
                  <a:lumOff val="60000"/>
                </a:srgbClr>
              </a:buClr>
            </a:pPr>
            <a:r>
              <a:rPr sz="2200" dirty="0">
                <a:solidFill>
                  <a:srgbClr val="FBEEC9"/>
                </a:solidFill>
              </a:rPr>
              <a:t>var text = 'Hello there!';</a:t>
            </a:r>
          </a:p>
        </p:txBody>
      </p:sp>
    </p:spTree>
    <p:extLst>
      <p:ext uri="{BB962C8B-B14F-4D97-AF65-F5344CB8AC3E}">
        <p14:creationId xmlns:p14="http://schemas.microsoft.com/office/powerpoint/2010/main" val="214130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23</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a:t>Assign string values to two variables</a:t>
            </a:r>
          </a:p>
          <a:p>
            <a:pPr lvl="1"/>
            <a:r>
              <a:rPr lang="en-US"/>
              <a:t>Create an object using their value</a:t>
            </a:r>
          </a:p>
          <a:p>
            <a:pPr lvl="1"/>
            <a:r>
              <a:rPr lang="en-US"/>
              <a:t>Change the value of the variables</a:t>
            </a:r>
          </a:p>
          <a:p>
            <a:pPr lvl="1"/>
            <a:r>
              <a:rPr lang="en-US"/>
              <a:t>Each object has its own value</a:t>
            </a:r>
          </a:p>
          <a:p>
            <a:endParaRPr lang="bg-BG"/>
          </a:p>
        </p:txBody>
      </p:sp>
      <p:sp>
        <p:nvSpPr>
          <p:cNvPr id="4" name="Title 3"/>
          <p:cNvSpPr>
            <a:spLocks noGrp="1"/>
          </p:cNvSpPr>
          <p:nvPr>
            <p:ph type="title"/>
          </p:nvPr>
        </p:nvSpPr>
        <p:spPr/>
        <p:txBody>
          <a:bodyPr/>
          <a:lstStyle/>
          <a:p>
            <a:r>
              <a:rPr lang="en-US"/>
              <a:t>Primitive Types – </a:t>
            </a:r>
            <a:r>
              <a:rPr lang="en-US" smtClean="0"/>
              <a:t>Example</a:t>
            </a:r>
            <a:endParaRPr lang="bg-BG"/>
          </a:p>
        </p:txBody>
      </p:sp>
      <p:sp>
        <p:nvSpPr>
          <p:cNvPr id="5" name="Text Placeholder 5"/>
          <p:cNvSpPr txBox="1">
            <a:spLocks/>
          </p:cNvSpPr>
          <p:nvPr/>
        </p:nvSpPr>
        <p:spPr>
          <a:xfrm>
            <a:off x="756000" y="4114800"/>
            <a:ext cx="9986612" cy="201593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200" noProof="1">
                <a:solidFill>
                  <a:srgbClr val="FBEEC9"/>
                </a:solidFill>
              </a:rPr>
              <a:t>var fName = </a:t>
            </a:r>
            <a:r>
              <a:rPr sz="2200" dirty="0">
                <a:solidFill>
                  <a:srgbClr val="FBEEC9"/>
                </a:solidFill>
              </a:rPr>
              <a:t>'</a:t>
            </a:r>
            <a:r>
              <a:rPr sz="2200" noProof="1">
                <a:solidFill>
                  <a:srgbClr val="FBEEC9"/>
                </a:solidFill>
              </a:rPr>
              <a:t>Pesho</a:t>
            </a:r>
            <a:r>
              <a:rPr sz="2200" dirty="0">
                <a:solidFill>
                  <a:srgbClr val="FBEEC9"/>
                </a:solidFill>
              </a:rPr>
              <a:t>'</a:t>
            </a:r>
            <a:r>
              <a:rPr sz="2200" noProof="1">
                <a:solidFill>
                  <a:srgbClr val="FBEEC9"/>
                </a:solidFill>
              </a:rPr>
              <a:t>;</a:t>
            </a:r>
          </a:p>
          <a:p>
            <a:pPr>
              <a:buClr>
                <a:srgbClr val="A19574">
                  <a:lumMod val="40000"/>
                  <a:lumOff val="60000"/>
                </a:srgbClr>
              </a:buClr>
            </a:pPr>
            <a:r>
              <a:rPr sz="2200" noProof="1">
                <a:solidFill>
                  <a:srgbClr val="FBEEC9"/>
                </a:solidFill>
              </a:rPr>
              <a:t>var lName = </a:t>
            </a:r>
            <a:r>
              <a:rPr sz="2200" dirty="0">
                <a:solidFill>
                  <a:srgbClr val="FBEEC9"/>
                </a:solidFill>
              </a:rPr>
              <a:t>'</a:t>
            </a:r>
            <a:r>
              <a:rPr sz="2200" noProof="1">
                <a:solidFill>
                  <a:srgbClr val="FBEEC9"/>
                </a:solidFill>
              </a:rPr>
              <a:t>Ivanov</a:t>
            </a:r>
            <a:r>
              <a:rPr sz="2200" dirty="0">
                <a:solidFill>
                  <a:srgbClr val="FBEEC9"/>
                </a:solidFill>
              </a:rPr>
              <a:t>'</a:t>
            </a:r>
            <a:r>
              <a:rPr sz="2200" noProof="1">
                <a:solidFill>
                  <a:srgbClr val="FBEEC9"/>
                </a:solidFill>
              </a:rPr>
              <a:t>;</a:t>
            </a:r>
          </a:p>
          <a:p>
            <a:pPr>
              <a:spcBef>
                <a:spcPts val="900"/>
              </a:spcBef>
              <a:buClr>
                <a:srgbClr val="A19574">
                  <a:lumMod val="40000"/>
                  <a:lumOff val="60000"/>
                </a:srgbClr>
              </a:buClr>
            </a:pPr>
            <a:r>
              <a:rPr sz="2200" noProof="1">
                <a:solidFill>
                  <a:srgbClr val="FBEEC9"/>
                </a:solidFill>
              </a:rPr>
              <a:t>var person = { firstName: fName, lastName: lName };</a:t>
            </a:r>
          </a:p>
          <a:p>
            <a:pPr>
              <a:spcBef>
                <a:spcPts val="900"/>
              </a:spcBef>
              <a:buClr>
                <a:srgbClr val="A19574">
                  <a:lumMod val="40000"/>
                  <a:lumOff val="60000"/>
                </a:srgbClr>
              </a:buClr>
            </a:pPr>
            <a:r>
              <a:rPr sz="2200" noProof="1">
                <a:solidFill>
                  <a:srgbClr val="FBEEC9"/>
                </a:solidFill>
              </a:rPr>
              <a:t>lName = </a:t>
            </a:r>
            <a:r>
              <a:rPr sz="2200" dirty="0">
                <a:solidFill>
                  <a:srgbClr val="FBEEC9"/>
                </a:solidFill>
              </a:rPr>
              <a:t>'</a:t>
            </a:r>
            <a:r>
              <a:rPr sz="2200" noProof="1">
                <a:solidFill>
                  <a:srgbClr val="FBEEC9"/>
                </a:solidFill>
              </a:rPr>
              <a:t>Petrov</a:t>
            </a:r>
            <a:r>
              <a:rPr sz="2200" dirty="0">
                <a:solidFill>
                  <a:srgbClr val="FBEEC9"/>
                </a:solidFill>
              </a:rPr>
              <a:t>'</a:t>
            </a:r>
            <a:r>
              <a:rPr sz="2200" noProof="1">
                <a:solidFill>
                  <a:srgbClr val="FBEEC9"/>
                </a:solidFill>
              </a:rPr>
              <a:t>;</a:t>
            </a:r>
          </a:p>
          <a:p>
            <a:pPr>
              <a:buClr>
                <a:srgbClr val="A19574">
                  <a:lumMod val="40000"/>
                  <a:lumOff val="60000"/>
                </a:srgbClr>
              </a:buClr>
            </a:pPr>
            <a:r>
              <a:rPr sz="2200" noProof="1">
                <a:solidFill>
                  <a:srgbClr val="FBEEC9"/>
                </a:solidFill>
              </a:rPr>
              <a:t>console.log(person.lastName) // logged </a:t>
            </a:r>
            <a:r>
              <a:rPr sz="2200" dirty="0">
                <a:solidFill>
                  <a:srgbClr val="FBEEC9"/>
                </a:solidFill>
              </a:rPr>
              <a:t>'</a:t>
            </a:r>
            <a:r>
              <a:rPr sz="2200" noProof="1">
                <a:solidFill>
                  <a:srgbClr val="FBEEC9"/>
                </a:solidFill>
              </a:rPr>
              <a:t>Ivanov</a:t>
            </a:r>
            <a:r>
              <a:rPr sz="2200" dirty="0">
                <a:solidFill>
                  <a:srgbClr val="FBEEC9"/>
                </a:solidFill>
              </a:rPr>
              <a:t>'</a:t>
            </a:r>
            <a:endParaRPr sz="2200" noProof="1">
              <a:solidFill>
                <a:srgbClr val="FBEEC9"/>
              </a:solidFill>
            </a:endParaRPr>
          </a:p>
        </p:txBody>
      </p:sp>
    </p:spTree>
    <p:extLst>
      <p:ext uri="{BB962C8B-B14F-4D97-AF65-F5344CB8AC3E}">
        <p14:creationId xmlns:p14="http://schemas.microsoft.com/office/powerpoint/2010/main" val="2758540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9684" y="4876800"/>
            <a:ext cx="10568728" cy="820600"/>
          </a:xfrm>
        </p:spPr>
        <p:txBody>
          <a:bodyPr/>
          <a:lstStyle/>
          <a:p>
            <a:r>
              <a:rPr lang="en-US" dirty="0"/>
              <a:t>Primitive and </a:t>
            </a:r>
            <a:r>
              <a:rPr lang="en-US" dirty="0" smtClean="0"/>
              <a:t>Reference Types in JS</a:t>
            </a:r>
            <a:endParaRPr lang="bg-BG" dirty="0"/>
          </a:p>
        </p:txBody>
      </p:sp>
      <p:sp>
        <p:nvSpPr>
          <p:cNvPr id="6" name="Text Placeholder 5"/>
          <p:cNvSpPr>
            <a:spLocks noGrp="1"/>
          </p:cNvSpPr>
          <p:nvPr>
            <p:ph type="body" idx="1"/>
          </p:nvPr>
        </p:nvSpPr>
        <p:spPr>
          <a:xfrm>
            <a:off x="1674812" y="5712544"/>
            <a:ext cx="8938472" cy="688256"/>
          </a:xfrm>
        </p:spPr>
        <p:txBody>
          <a:bodyPr/>
          <a:lstStyle/>
          <a:p>
            <a:r>
              <a:rPr lang="en-US" dirty="0" smtClean="0"/>
              <a:t>Live Demo</a:t>
            </a:r>
            <a:endParaRPr lang="bg-BG" dirty="0"/>
          </a:p>
        </p:txBody>
      </p:sp>
      <p:grpSp>
        <p:nvGrpSpPr>
          <p:cNvPr id="3" name="Group 2"/>
          <p:cNvGrpSpPr/>
          <p:nvPr/>
        </p:nvGrpSpPr>
        <p:grpSpPr>
          <a:xfrm>
            <a:off x="1926484" y="1728510"/>
            <a:ext cx="8435128" cy="2614890"/>
            <a:chOff x="1926484" y="1860926"/>
            <a:chExt cx="8435128" cy="2614890"/>
          </a:xfrm>
        </p:grpSpPr>
        <p:pic>
          <p:nvPicPr>
            <p:cNvPr id="1026" name="Picture 2" descr="http://www.codeepic.com/wp-content/uploads/2014/02/js-data-typ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484" y="1860926"/>
              <a:ext cx="8435128" cy="26148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20911246">
              <a:off x="2023699" y="2150443"/>
              <a:ext cx="2872177" cy="830997"/>
            </a:xfrm>
            <a:prstGeom prst="rect">
              <a:avLst/>
            </a:prstGeom>
            <a:noFill/>
          </p:spPr>
          <p:txBody>
            <a:bodyPr wrap="square" rtlCol="0">
              <a:spAutoFit/>
            </a:bodyPr>
            <a:lstStyle/>
            <a:p>
              <a:pPr algn="ctr"/>
              <a:r>
                <a:rPr lang="en-US" sz="4800" b="1" spc="50" dirty="0" smtClean="0">
                  <a:ln w="9525" cmpd="sng">
                    <a:solidFill>
                      <a:srgbClr val="F0A22E"/>
                    </a:solidFill>
                    <a:prstDash val="solid"/>
                  </a:ln>
                  <a:solidFill>
                    <a:srgbClr val="70AD47">
                      <a:tint val="1000"/>
                    </a:srgbClr>
                  </a:solidFill>
                  <a:effectLst>
                    <a:glow rad="38100">
                      <a:srgbClr val="F0A22E">
                        <a:alpha val="40000"/>
                      </a:srgbClr>
                    </a:glow>
                  </a:effectLst>
                </a:rPr>
                <a:t>primitive</a:t>
              </a:r>
              <a:endParaRPr lang="en-US" sz="4800" b="1" spc="50" dirty="0">
                <a:ln w="9525" cmpd="sng">
                  <a:solidFill>
                    <a:srgbClr val="F0A22E"/>
                  </a:solidFill>
                  <a:prstDash val="solid"/>
                </a:ln>
                <a:solidFill>
                  <a:srgbClr val="70AD47">
                    <a:tint val="1000"/>
                  </a:srgbClr>
                </a:solidFill>
                <a:effectLst>
                  <a:glow rad="38100">
                    <a:srgbClr val="F0A22E">
                      <a:alpha val="40000"/>
                    </a:srgbClr>
                  </a:glow>
                </a:effectLst>
              </a:endParaRPr>
            </a:p>
          </p:txBody>
        </p:sp>
        <p:sp>
          <p:nvSpPr>
            <p:cNvPr id="8" name="TextBox 7"/>
            <p:cNvSpPr txBox="1"/>
            <p:nvPr/>
          </p:nvSpPr>
          <p:spPr>
            <a:xfrm rot="224519">
              <a:off x="4231113" y="2609248"/>
              <a:ext cx="3516330" cy="830997"/>
            </a:xfrm>
            <a:prstGeom prst="rect">
              <a:avLst/>
            </a:prstGeom>
            <a:noFill/>
          </p:spPr>
          <p:txBody>
            <a:bodyPr wrap="square" rtlCol="0">
              <a:spAutoFit/>
            </a:bodyPr>
            <a:lstStyle/>
            <a:p>
              <a:pPr algn="ctr"/>
              <a:r>
                <a:rPr lang="en-US" sz="4800" b="1" spc="50" dirty="0" smtClean="0">
                  <a:ln w="9525" cmpd="sng">
                    <a:solidFill>
                      <a:srgbClr val="F0A22E"/>
                    </a:solidFill>
                    <a:prstDash val="solid"/>
                  </a:ln>
                  <a:solidFill>
                    <a:srgbClr val="70AD47">
                      <a:tint val="1000"/>
                    </a:srgbClr>
                  </a:solidFill>
                  <a:effectLst>
                    <a:glow rad="38100">
                      <a:srgbClr val="F0A22E">
                        <a:alpha val="40000"/>
                      </a:srgbClr>
                    </a:glow>
                  </a:effectLst>
                </a:rPr>
                <a:t>reference</a:t>
              </a:r>
              <a:endParaRPr lang="en-US" sz="4800" b="1" spc="50" dirty="0">
                <a:ln w="9525" cmpd="sng">
                  <a:solidFill>
                    <a:srgbClr val="F0A22E"/>
                  </a:solidFill>
                  <a:prstDash val="solid"/>
                </a:ln>
                <a:solidFill>
                  <a:srgbClr val="70AD47">
                    <a:tint val="1000"/>
                  </a:srgbClr>
                </a:solidFill>
                <a:effectLst>
                  <a:glow rad="38100">
                    <a:srgbClr val="F0A22E">
                      <a:alpha val="40000"/>
                    </a:srgbClr>
                  </a:glow>
                </a:effectLst>
              </a:endParaRPr>
            </a:p>
          </p:txBody>
        </p:sp>
      </p:grpSp>
    </p:spTree>
    <p:extLst>
      <p:ext uri="{BB962C8B-B14F-4D97-AF65-F5344CB8AC3E}">
        <p14:creationId xmlns:p14="http://schemas.microsoft.com/office/powerpoint/2010/main" val="2181813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25</a:t>
            </a:fld>
            <a:endParaRPr lang="en-US" dirty="0">
              <a:solidFill>
                <a:prstClr val="white">
                  <a:tint val="75000"/>
                </a:prstClr>
              </a:solidFill>
            </a:endParaRPr>
          </a:p>
        </p:txBody>
      </p:sp>
      <p:sp>
        <p:nvSpPr>
          <p:cNvPr id="3" name="Content Placeholder 2"/>
          <p:cNvSpPr>
            <a:spLocks noGrp="1"/>
          </p:cNvSpPr>
          <p:nvPr>
            <p:ph idx="1"/>
          </p:nvPr>
        </p:nvSpPr>
        <p:spPr/>
        <p:txBody>
          <a:bodyPr/>
          <a:lstStyle/>
          <a:p>
            <a:pPr>
              <a:lnSpc>
                <a:spcPct val="100000"/>
              </a:lnSpc>
            </a:pPr>
            <a:r>
              <a:rPr lang="en-US" dirty="0" smtClean="0"/>
              <a:t>Except </a:t>
            </a:r>
            <a:r>
              <a:rPr lang="en-US" dirty="0"/>
              <a:t>primitives, all other types are </a:t>
            </a:r>
            <a:r>
              <a:rPr lang="en-US" dirty="0">
                <a:solidFill>
                  <a:schemeClr val="tx2">
                    <a:lumMod val="75000"/>
                  </a:schemeClr>
                </a:solidFill>
              </a:rPr>
              <a:t>objects</a:t>
            </a:r>
          </a:p>
          <a:p>
            <a:pPr lvl="1">
              <a:lnSpc>
                <a:spcPct val="100000"/>
              </a:lnSpc>
            </a:pPr>
            <a:r>
              <a:rPr lang="en-US" dirty="0" smtClean="0"/>
              <a:t>When </a:t>
            </a:r>
            <a:r>
              <a:rPr lang="en-US" dirty="0"/>
              <a:t>passed to a </a:t>
            </a:r>
            <a:r>
              <a:rPr lang="en-US" dirty="0" smtClean="0"/>
              <a:t>function, </a:t>
            </a:r>
            <a:r>
              <a:rPr lang="en-US" dirty="0"/>
              <a:t>the value is not copied, but instead a </a:t>
            </a:r>
            <a:r>
              <a:rPr lang="en-US" dirty="0">
                <a:solidFill>
                  <a:schemeClr val="tx2">
                    <a:lumMod val="75000"/>
                  </a:schemeClr>
                </a:solidFill>
              </a:rPr>
              <a:t>reference</a:t>
            </a:r>
            <a:r>
              <a:rPr lang="en-US" dirty="0"/>
              <a:t> of it is passed</a:t>
            </a:r>
          </a:p>
          <a:p>
            <a:endParaRPr lang="bg-BG" dirty="0"/>
          </a:p>
        </p:txBody>
      </p:sp>
      <p:sp>
        <p:nvSpPr>
          <p:cNvPr id="4" name="Title 3"/>
          <p:cNvSpPr>
            <a:spLocks noGrp="1"/>
          </p:cNvSpPr>
          <p:nvPr>
            <p:ph type="title"/>
          </p:nvPr>
        </p:nvSpPr>
        <p:spPr/>
        <p:txBody>
          <a:bodyPr/>
          <a:lstStyle/>
          <a:p>
            <a:r>
              <a:rPr lang="en-US" dirty="0" smtClean="0"/>
              <a:t>Object Type</a:t>
            </a:r>
            <a:endParaRPr lang="bg-BG" dirty="0"/>
          </a:p>
        </p:txBody>
      </p:sp>
      <p:sp>
        <p:nvSpPr>
          <p:cNvPr id="5" name="Text Placeholder 5"/>
          <p:cNvSpPr txBox="1">
            <a:spLocks/>
          </p:cNvSpPr>
          <p:nvPr/>
        </p:nvSpPr>
        <p:spPr>
          <a:xfrm>
            <a:off x="836400" y="3139857"/>
            <a:ext cx="10439612"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200" noProof="1">
                <a:solidFill>
                  <a:srgbClr val="FBEEC9"/>
                </a:solidFill>
              </a:rPr>
              <a:t>var marks = [</a:t>
            </a:r>
          </a:p>
          <a:p>
            <a:pPr>
              <a:buClr>
                <a:srgbClr val="A19574">
                  <a:lumMod val="40000"/>
                  <a:lumOff val="60000"/>
                </a:srgbClr>
              </a:buClr>
            </a:pPr>
            <a:r>
              <a:rPr sz="2200" noProof="1">
                <a:solidFill>
                  <a:srgbClr val="FBEEC9"/>
                </a:solidFill>
              </a:rPr>
              <a:t>  { subject : 'Java', score : 6.00 },</a:t>
            </a:r>
          </a:p>
          <a:p>
            <a:pPr>
              <a:buClr>
                <a:srgbClr val="A19574">
                  <a:lumMod val="40000"/>
                  <a:lumOff val="60000"/>
                </a:srgbClr>
              </a:buClr>
            </a:pPr>
            <a:r>
              <a:rPr sz="2200" noProof="1">
                <a:solidFill>
                  <a:srgbClr val="FBEEC9"/>
                </a:solidFill>
              </a:rPr>
              <a:t>  { subject : 'HTML5', score : 5.90 },</a:t>
            </a:r>
          </a:p>
          <a:p>
            <a:pPr>
              <a:buClr>
                <a:srgbClr val="A19574">
                  <a:lumMod val="40000"/>
                  <a:lumOff val="60000"/>
                </a:srgbClr>
              </a:buClr>
            </a:pPr>
            <a:r>
              <a:rPr sz="2200" noProof="1">
                <a:solidFill>
                  <a:srgbClr val="FBEEC9"/>
                </a:solidFill>
              </a:rPr>
              <a:t>  { subject : 'JavaScript', score : 6.00 },</a:t>
            </a:r>
          </a:p>
          <a:p>
            <a:pPr>
              <a:buClr>
                <a:srgbClr val="A19574">
                  <a:lumMod val="40000"/>
                  <a:lumOff val="60000"/>
                </a:srgbClr>
              </a:buClr>
            </a:pPr>
            <a:r>
              <a:rPr sz="2200" noProof="1">
                <a:solidFill>
                  <a:srgbClr val="FBEEC9"/>
                </a:solidFill>
              </a:rPr>
              <a:t>  { subject : 'PHP', score : 6.00 }];</a:t>
            </a:r>
          </a:p>
          <a:p>
            <a:pPr>
              <a:spcBef>
                <a:spcPts val="1200"/>
              </a:spcBef>
              <a:buClr>
                <a:srgbClr val="A19574">
                  <a:lumMod val="40000"/>
                  <a:lumOff val="60000"/>
                </a:srgbClr>
              </a:buClr>
            </a:pPr>
            <a:r>
              <a:rPr sz="2200" noProof="1">
                <a:solidFill>
                  <a:srgbClr val="FBEEC9"/>
                </a:solidFill>
              </a:rPr>
              <a:t>var student = { name: 'Deyan Dachev', marks: marks };</a:t>
            </a:r>
          </a:p>
          <a:p>
            <a:pPr>
              <a:buClr>
                <a:srgbClr val="A19574">
                  <a:lumMod val="40000"/>
                  <a:lumOff val="60000"/>
                </a:srgbClr>
              </a:buClr>
            </a:pPr>
            <a:r>
              <a:rPr sz="2200" noProof="1">
                <a:solidFill>
                  <a:srgbClr val="FBEEC9"/>
                </a:solidFill>
              </a:rPr>
              <a:t>marks[1].score = 5.50;</a:t>
            </a:r>
          </a:p>
          <a:p>
            <a:pPr>
              <a:spcBef>
                <a:spcPts val="1200"/>
              </a:spcBef>
              <a:buClr>
                <a:srgbClr val="A19574">
                  <a:lumMod val="40000"/>
                  <a:lumOff val="60000"/>
                </a:srgbClr>
              </a:buClr>
            </a:pPr>
            <a:r>
              <a:rPr sz="2200" noProof="1">
                <a:solidFill>
                  <a:srgbClr val="FBEEC9"/>
                </a:solidFill>
              </a:rPr>
              <a:t>console.log(student.marks[1]); // logs 5.50 for HTML5 score</a:t>
            </a:r>
          </a:p>
        </p:txBody>
      </p:sp>
    </p:spTree>
    <p:extLst>
      <p:ext uri="{BB962C8B-B14F-4D97-AF65-F5344CB8AC3E}">
        <p14:creationId xmlns:p14="http://schemas.microsoft.com/office/powerpoint/2010/main" val="3047568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26</a:t>
            </a:fld>
            <a:endParaRPr lang="en-US" dirty="0">
              <a:solidFill>
                <a:prstClr val="white">
                  <a:tint val="75000"/>
                </a:prstClr>
              </a:solidFill>
            </a:endParaRPr>
          </a:p>
        </p:txBody>
      </p:sp>
      <p:sp>
        <p:nvSpPr>
          <p:cNvPr id="3" name="Content Placeholder 2"/>
          <p:cNvSpPr>
            <a:spLocks noGrp="1"/>
          </p:cNvSpPr>
          <p:nvPr>
            <p:ph idx="1"/>
          </p:nvPr>
        </p:nvSpPr>
        <p:spPr/>
        <p:txBody>
          <a:bodyPr/>
          <a:lstStyle/>
          <a:p>
            <a:pPr>
              <a:lnSpc>
                <a:spcPct val="100000"/>
              </a:lnSpc>
            </a:pPr>
            <a:r>
              <a:rPr lang="en-US" dirty="0" smtClean="0"/>
              <a:t>Shared object – two variables holding the same object:</a:t>
            </a:r>
          </a:p>
          <a:p>
            <a:pPr>
              <a:lnSpc>
                <a:spcPct val="100000"/>
              </a:lnSpc>
            </a:pPr>
            <a:endParaRPr lang="en-US" dirty="0"/>
          </a:p>
          <a:p>
            <a:pPr>
              <a:lnSpc>
                <a:spcPct val="100000"/>
              </a:lnSpc>
            </a:pPr>
            <a:endParaRPr lang="en-US" dirty="0" smtClean="0"/>
          </a:p>
          <a:p>
            <a:pPr>
              <a:lnSpc>
                <a:spcPct val="100000"/>
              </a:lnSpc>
            </a:pPr>
            <a:endParaRPr lang="en-US" dirty="0" smtClean="0"/>
          </a:p>
          <a:p>
            <a:pPr>
              <a:lnSpc>
                <a:spcPct val="100000"/>
              </a:lnSpc>
            </a:pPr>
            <a:r>
              <a:rPr lang="en-US" dirty="0" smtClean="0"/>
              <a:t>Cloned objects </a:t>
            </a:r>
            <a:r>
              <a:rPr lang="en-US" dirty="0"/>
              <a:t>– two variables holding </a:t>
            </a:r>
            <a:r>
              <a:rPr lang="en-US" dirty="0" smtClean="0"/>
              <a:t>separate objects:</a:t>
            </a:r>
            <a:endParaRPr lang="en-US" dirty="0"/>
          </a:p>
          <a:p>
            <a:pPr>
              <a:lnSpc>
                <a:spcPct val="100000"/>
              </a:lnSpc>
            </a:pPr>
            <a:endParaRPr lang="en-US" dirty="0"/>
          </a:p>
        </p:txBody>
      </p:sp>
      <p:sp>
        <p:nvSpPr>
          <p:cNvPr id="4" name="Title 3"/>
          <p:cNvSpPr>
            <a:spLocks noGrp="1"/>
          </p:cNvSpPr>
          <p:nvPr>
            <p:ph type="title"/>
          </p:nvPr>
        </p:nvSpPr>
        <p:spPr/>
        <p:txBody>
          <a:bodyPr/>
          <a:lstStyle/>
          <a:p>
            <a:r>
              <a:rPr lang="en-US" dirty="0" smtClean="0"/>
              <a:t>Object Cloning</a:t>
            </a:r>
            <a:endParaRPr lang="en-US" dirty="0"/>
          </a:p>
        </p:txBody>
      </p:sp>
      <p:sp>
        <p:nvSpPr>
          <p:cNvPr id="5" name="Text Placeholder 5"/>
          <p:cNvSpPr txBox="1">
            <a:spLocks/>
          </p:cNvSpPr>
          <p:nvPr/>
        </p:nvSpPr>
        <p:spPr>
          <a:xfrm>
            <a:off x="836400" y="1872496"/>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200" noProof="1">
                <a:solidFill>
                  <a:srgbClr val="FBEEC9"/>
                </a:solidFill>
              </a:rPr>
              <a:t>var peter = { name: 'Peter', age: 21 };</a:t>
            </a:r>
          </a:p>
          <a:p>
            <a:pPr>
              <a:buClr>
                <a:srgbClr val="A19574">
                  <a:lumMod val="40000"/>
                  <a:lumOff val="60000"/>
                </a:srgbClr>
              </a:buClr>
            </a:pPr>
            <a:r>
              <a:rPr sz="2200" noProof="1">
                <a:solidFill>
                  <a:srgbClr val="FBEEC9"/>
                </a:solidFill>
              </a:rPr>
              <a:t>var maria = peter;</a:t>
            </a:r>
          </a:p>
          <a:p>
            <a:pPr>
              <a:buClr>
                <a:srgbClr val="A19574">
                  <a:lumMod val="40000"/>
                  <a:lumOff val="60000"/>
                </a:srgbClr>
              </a:buClr>
            </a:pPr>
            <a:r>
              <a:rPr sz="2200" noProof="1">
                <a:solidFill>
                  <a:srgbClr val="FBEEC9"/>
                </a:solidFill>
              </a:rPr>
              <a:t>maria.name = 'Maria';</a:t>
            </a:r>
          </a:p>
          <a:p>
            <a:pPr>
              <a:buClr>
                <a:srgbClr val="A19574">
                  <a:lumMod val="40000"/>
                  <a:lumOff val="60000"/>
                </a:srgbClr>
              </a:buClr>
            </a:pPr>
            <a:r>
              <a:rPr sz="2200" noProof="1">
                <a:solidFill>
                  <a:srgbClr val="FBEEC9"/>
                </a:solidFill>
              </a:rPr>
              <a:t>console.log(maria); // </a:t>
            </a:r>
            <a:r>
              <a:rPr sz="2200" i="1" noProof="1">
                <a:solidFill>
                  <a:srgbClr val="FBEEC9"/>
                </a:solidFill>
              </a:rPr>
              <a:t>Object {name: "Maria", age: 21}</a:t>
            </a:r>
          </a:p>
          <a:p>
            <a:pPr>
              <a:buClr>
                <a:srgbClr val="A19574">
                  <a:lumMod val="40000"/>
                  <a:lumOff val="60000"/>
                </a:srgbClr>
              </a:buClr>
            </a:pPr>
            <a:r>
              <a:rPr sz="2200" noProof="1">
                <a:solidFill>
                  <a:srgbClr val="FBEEC9"/>
                </a:solidFill>
              </a:rPr>
              <a:t>console.log(peter); // </a:t>
            </a:r>
            <a:r>
              <a:rPr sz="2200" i="1" noProof="1">
                <a:solidFill>
                  <a:srgbClr val="FBEEC9"/>
                </a:solidFill>
              </a:rPr>
              <a:t>Object {name: "Maria", age: 21}</a:t>
            </a:r>
          </a:p>
        </p:txBody>
      </p:sp>
      <p:sp>
        <p:nvSpPr>
          <p:cNvPr id="6" name="Text Placeholder 5"/>
          <p:cNvSpPr txBox="1">
            <a:spLocks/>
          </p:cNvSpPr>
          <p:nvPr/>
        </p:nvSpPr>
        <p:spPr>
          <a:xfrm>
            <a:off x="836612" y="4572000"/>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200" noProof="1">
                <a:solidFill>
                  <a:srgbClr val="FBEEC9"/>
                </a:solidFill>
              </a:rPr>
              <a:t>var peter = { name: 'Peter', age: 21 };</a:t>
            </a:r>
          </a:p>
          <a:p>
            <a:pPr>
              <a:buClr>
                <a:srgbClr val="A19574">
                  <a:lumMod val="40000"/>
                  <a:lumOff val="60000"/>
                </a:srgbClr>
              </a:buClr>
            </a:pPr>
            <a:r>
              <a:rPr sz="2200" noProof="1">
                <a:solidFill>
                  <a:srgbClr val="FBEEC9"/>
                </a:solidFill>
              </a:rPr>
              <a:t>var maria = JSON.parse(JSON.stringify(peter));</a:t>
            </a:r>
          </a:p>
          <a:p>
            <a:pPr>
              <a:buClr>
                <a:srgbClr val="A19574">
                  <a:lumMod val="40000"/>
                  <a:lumOff val="60000"/>
                </a:srgbClr>
              </a:buClr>
            </a:pPr>
            <a:r>
              <a:rPr sz="2200" noProof="1">
                <a:solidFill>
                  <a:srgbClr val="FBEEC9"/>
                </a:solidFill>
              </a:rPr>
              <a:t>maria.name = 'Maria';</a:t>
            </a:r>
          </a:p>
          <a:p>
            <a:pPr>
              <a:buClr>
                <a:srgbClr val="A19574">
                  <a:lumMod val="40000"/>
                  <a:lumOff val="60000"/>
                </a:srgbClr>
              </a:buClr>
            </a:pPr>
            <a:r>
              <a:rPr sz="2200" noProof="1">
                <a:solidFill>
                  <a:srgbClr val="FBEEC9"/>
                </a:solidFill>
              </a:rPr>
              <a:t>console.log(maria); // </a:t>
            </a:r>
            <a:r>
              <a:rPr sz="2200" i="1" noProof="1">
                <a:solidFill>
                  <a:srgbClr val="FBEEC9"/>
                </a:solidFill>
              </a:rPr>
              <a:t>Object {name: "Maria", age: 21}</a:t>
            </a:r>
          </a:p>
          <a:p>
            <a:pPr>
              <a:buClr>
                <a:srgbClr val="A19574">
                  <a:lumMod val="40000"/>
                  <a:lumOff val="60000"/>
                </a:srgbClr>
              </a:buClr>
            </a:pPr>
            <a:r>
              <a:rPr sz="2200" noProof="1">
                <a:solidFill>
                  <a:srgbClr val="FBEEC9"/>
                </a:solidFill>
              </a:rPr>
              <a:t>console.log(peter); // </a:t>
            </a:r>
            <a:r>
              <a:rPr sz="2200" i="1" noProof="1">
                <a:solidFill>
                  <a:srgbClr val="FBEEC9"/>
                </a:solidFill>
              </a:rPr>
              <a:t>Object {name: "Peter", age: 21}</a:t>
            </a:r>
          </a:p>
        </p:txBody>
      </p:sp>
    </p:spTree>
    <p:extLst>
      <p:ext uri="{BB962C8B-B14F-4D97-AF65-F5344CB8AC3E}">
        <p14:creationId xmlns:p14="http://schemas.microsoft.com/office/powerpoint/2010/main" val="1883141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59166"/>
            <a:ext cx="8938472" cy="820600"/>
          </a:xfrm>
        </p:spPr>
        <p:txBody>
          <a:bodyPr/>
          <a:lstStyle/>
          <a:p>
            <a:r>
              <a:rPr lang="en-US" dirty="0"/>
              <a:t>Object Types</a:t>
            </a:r>
            <a:endParaRPr lang="bg-BG" dirty="0"/>
          </a:p>
        </p:txBody>
      </p:sp>
      <p:sp>
        <p:nvSpPr>
          <p:cNvPr id="6" name="Text Placeholder 5"/>
          <p:cNvSpPr>
            <a:spLocks noGrp="1"/>
          </p:cNvSpPr>
          <p:nvPr>
            <p:ph type="body" idx="1"/>
          </p:nvPr>
        </p:nvSpPr>
        <p:spPr>
          <a:xfrm>
            <a:off x="1446212" y="5737334"/>
            <a:ext cx="8938472" cy="688256"/>
          </a:xfrm>
        </p:spPr>
        <p:txBody>
          <a:bodyPr/>
          <a:lstStyle/>
          <a:p>
            <a:r>
              <a:rPr lang="en-US" smtClean="0"/>
              <a:t>Live Demo</a:t>
            </a:r>
            <a:endParaRPr lang="bg-BG"/>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321455" y="1371600"/>
            <a:ext cx="7187986" cy="316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3199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JSON Objects</a:t>
            </a:r>
            <a:endParaRPr lang="bg-BG"/>
          </a:p>
        </p:txBody>
      </p:sp>
      <p:sp>
        <p:nvSpPr>
          <p:cNvPr id="6" name="Text Placeholder 5"/>
          <p:cNvSpPr>
            <a:spLocks noGrp="1"/>
          </p:cNvSpPr>
          <p:nvPr>
            <p:ph type="body" idx="1"/>
          </p:nvPr>
        </p:nvSpPr>
        <p:spPr>
          <a:xfrm>
            <a:off x="1446212" y="5754968"/>
            <a:ext cx="8938472" cy="1416148"/>
          </a:xfrm>
        </p:spPr>
        <p:txBody>
          <a:bodyPr/>
          <a:lstStyle/>
          <a:p>
            <a:r>
              <a:rPr lang="en-US"/>
              <a:t>Creating Simple objects</a:t>
            </a:r>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solidFill>
                  <a:prstClr val="white">
                    <a:tint val="75000"/>
                  </a:prstClr>
                </a:solidFill>
              </a:rPr>
              <a:pPr/>
              <a:t>28</a:t>
            </a:fld>
            <a:endParaRPr lang="en-US" dirty="0">
              <a:solidFill>
                <a:prstClr val="white">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219200"/>
            <a:ext cx="65722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1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00000"/>
              </a:lnSpc>
            </a:pPr>
            <a:r>
              <a:rPr lang="en-US" b="1" dirty="0">
                <a:solidFill>
                  <a:schemeClr val="tx2">
                    <a:lumMod val="75000"/>
                  </a:schemeClr>
                </a:solidFill>
              </a:rPr>
              <a:t>JSON</a:t>
            </a:r>
            <a:r>
              <a:rPr lang="en-US" dirty="0"/>
              <a:t> stands for </a:t>
            </a:r>
            <a:r>
              <a:rPr lang="en-US" dirty="0" smtClean="0">
                <a:solidFill>
                  <a:schemeClr val="accent5">
                    <a:lumMod val="20000"/>
                    <a:lumOff val="80000"/>
                  </a:schemeClr>
                </a:solidFill>
              </a:rPr>
              <a:t>J</a:t>
            </a:r>
            <a:r>
              <a:rPr lang="en-US" dirty="0" smtClean="0"/>
              <a:t>ava</a:t>
            </a:r>
            <a:r>
              <a:rPr lang="en-US" dirty="0" smtClean="0">
                <a:solidFill>
                  <a:schemeClr val="accent5">
                    <a:lumMod val="20000"/>
                    <a:lumOff val="80000"/>
                  </a:schemeClr>
                </a:solidFill>
              </a:rPr>
              <a:t>S</a:t>
            </a:r>
            <a:r>
              <a:rPr lang="en-US" dirty="0" smtClean="0"/>
              <a:t>cript </a:t>
            </a:r>
            <a:r>
              <a:rPr lang="en-US" dirty="0">
                <a:solidFill>
                  <a:schemeClr val="accent5">
                    <a:lumMod val="20000"/>
                    <a:lumOff val="80000"/>
                  </a:schemeClr>
                </a:solidFill>
              </a:rPr>
              <a:t>O</a:t>
            </a:r>
            <a:r>
              <a:rPr lang="en-US" dirty="0"/>
              <a:t>bject </a:t>
            </a:r>
            <a:r>
              <a:rPr lang="en-US" dirty="0" smtClean="0">
                <a:solidFill>
                  <a:schemeClr val="accent5">
                    <a:lumMod val="20000"/>
                    <a:lumOff val="80000"/>
                  </a:schemeClr>
                </a:solidFill>
              </a:rPr>
              <a:t>N</a:t>
            </a:r>
            <a:r>
              <a:rPr lang="en-US" dirty="0" smtClean="0"/>
              <a:t>otation</a:t>
            </a:r>
            <a:endParaRPr lang="en-US" dirty="0"/>
          </a:p>
          <a:p>
            <a:pPr lvl="1">
              <a:lnSpc>
                <a:spcPct val="100000"/>
              </a:lnSpc>
            </a:pPr>
            <a:r>
              <a:rPr lang="en-US" dirty="0"/>
              <a:t>A data format used in </a:t>
            </a:r>
            <a:r>
              <a:rPr lang="en-US" dirty="0" smtClean="0"/>
              <a:t>JavaScript, the "</a:t>
            </a:r>
            <a:r>
              <a:rPr lang="en-US" b="1" noProof="1" smtClean="0">
                <a:solidFill>
                  <a:schemeClr val="tx2">
                    <a:lumMod val="75000"/>
                  </a:schemeClr>
                </a:solidFill>
                <a:latin typeface="Consolas" panose="020B0609020204030204" pitchFamily="49" charset="0"/>
                <a:cs typeface="Consolas" panose="020B0609020204030204" pitchFamily="49" charset="0"/>
              </a:rPr>
              <a:t>prop:value</a:t>
            </a:r>
            <a:r>
              <a:rPr lang="en-US" dirty="0" smtClean="0"/>
              <a:t>" notation</a:t>
            </a: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p:txBody>
      </p:sp>
      <p:sp>
        <p:nvSpPr>
          <p:cNvPr id="5" name="Title 4"/>
          <p:cNvSpPr>
            <a:spLocks noGrp="1"/>
          </p:cNvSpPr>
          <p:nvPr>
            <p:ph type="title"/>
          </p:nvPr>
        </p:nvSpPr>
        <p:spPr/>
        <p:txBody>
          <a:bodyPr/>
          <a:lstStyle/>
          <a:p>
            <a:r>
              <a:rPr lang="en-US"/>
              <a:t>JSON Objects</a:t>
            </a:r>
            <a:endParaRPr lang="bg-BG"/>
          </a:p>
        </p:txBody>
      </p:sp>
      <p:sp>
        <p:nvSpPr>
          <p:cNvPr id="7" name="Text Placeholder 5"/>
          <p:cNvSpPr txBox="1">
            <a:spLocks/>
          </p:cNvSpPr>
          <p:nvPr/>
        </p:nvSpPr>
        <p:spPr>
          <a:xfrm>
            <a:off x="674908" y="2719387"/>
            <a:ext cx="10829704" cy="24622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200" noProof="1">
                <a:solidFill>
                  <a:srgbClr val="FBEEC9"/>
                </a:solidFill>
              </a:rPr>
              <a:t>var person = {</a:t>
            </a:r>
          </a:p>
          <a:p>
            <a:pPr>
              <a:buClr>
                <a:srgbClr val="A19574">
                  <a:lumMod val="40000"/>
                  <a:lumOff val="60000"/>
                </a:srgbClr>
              </a:buClr>
            </a:pPr>
            <a:r>
              <a:rPr sz="2200" noProof="1">
                <a:solidFill>
                  <a:srgbClr val="FBEEC9"/>
                </a:solidFill>
              </a:rPr>
              <a:t>  firstName: </a:t>
            </a:r>
            <a:r>
              <a:rPr sz="2200" dirty="0">
                <a:solidFill>
                  <a:srgbClr val="FBEEC9"/>
                </a:solidFill>
              </a:rPr>
              <a:t>'</a:t>
            </a:r>
            <a:r>
              <a:rPr sz="2200" noProof="1">
                <a:solidFill>
                  <a:srgbClr val="FBEEC9"/>
                </a:solidFill>
              </a:rPr>
              <a:t>Dicho</a:t>
            </a:r>
            <a:r>
              <a:rPr sz="2200" dirty="0">
                <a:solidFill>
                  <a:srgbClr val="FBEEC9"/>
                </a:solidFill>
              </a:rPr>
              <a:t>'</a:t>
            </a:r>
            <a:r>
              <a:rPr sz="2200" noProof="1">
                <a:solidFill>
                  <a:srgbClr val="FBEEC9"/>
                </a:solidFill>
              </a:rPr>
              <a:t>,</a:t>
            </a:r>
          </a:p>
          <a:p>
            <a:pPr>
              <a:buClr>
                <a:srgbClr val="A19574">
                  <a:lumMod val="40000"/>
                  <a:lumOff val="60000"/>
                </a:srgbClr>
              </a:buClr>
            </a:pPr>
            <a:r>
              <a:rPr sz="2200" noProof="1">
                <a:solidFill>
                  <a:srgbClr val="FBEEC9"/>
                </a:solidFill>
              </a:rPr>
              <a:t>  lastName: </a:t>
            </a:r>
            <a:r>
              <a:rPr sz="2200" dirty="0">
                <a:solidFill>
                  <a:srgbClr val="FBEEC9"/>
                </a:solidFill>
              </a:rPr>
              <a:t>'</a:t>
            </a:r>
            <a:r>
              <a:rPr sz="2200" noProof="1">
                <a:solidFill>
                  <a:srgbClr val="FBEEC9"/>
                </a:solidFill>
              </a:rPr>
              <a:t>Dichov</a:t>
            </a:r>
            <a:r>
              <a:rPr sz="2200" dirty="0">
                <a:solidFill>
                  <a:srgbClr val="FBEEC9"/>
                </a:solidFill>
              </a:rPr>
              <a:t>'</a:t>
            </a:r>
            <a:r>
              <a:rPr sz="2200" noProof="1">
                <a:solidFill>
                  <a:srgbClr val="FBEEC9"/>
                </a:solidFill>
              </a:rPr>
              <a:t>,</a:t>
            </a:r>
          </a:p>
          <a:p>
            <a:pPr>
              <a:buClr>
                <a:srgbClr val="A19574">
                  <a:lumMod val="40000"/>
                  <a:lumOff val="60000"/>
                </a:srgbClr>
              </a:buClr>
            </a:pPr>
            <a:r>
              <a:rPr sz="2200" noProof="1">
                <a:solidFill>
                  <a:srgbClr val="FBEEC9"/>
                </a:solidFill>
              </a:rPr>
              <a:t>  toString: function personToString() {</a:t>
            </a:r>
          </a:p>
          <a:p>
            <a:pPr>
              <a:buClr>
                <a:srgbClr val="A19574">
                  <a:lumMod val="40000"/>
                  <a:lumOff val="60000"/>
                </a:srgbClr>
              </a:buClr>
            </a:pPr>
            <a:r>
              <a:rPr sz="2200" noProof="1">
                <a:solidFill>
                  <a:srgbClr val="FBEEC9"/>
                </a:solidFill>
              </a:rPr>
              <a:t>    return this.firstName + </a:t>
            </a:r>
            <a:r>
              <a:rPr sz="2200" dirty="0">
                <a:solidFill>
                  <a:srgbClr val="FBEEC9"/>
                </a:solidFill>
              </a:rPr>
              <a:t>'</a:t>
            </a:r>
            <a:r>
              <a:rPr sz="2200" noProof="1">
                <a:solidFill>
                  <a:srgbClr val="FBEEC9"/>
                </a:solidFill>
              </a:rPr>
              <a:t> </a:t>
            </a:r>
            <a:r>
              <a:rPr sz="2200" dirty="0">
                <a:solidFill>
                  <a:srgbClr val="FBEEC9"/>
                </a:solidFill>
              </a:rPr>
              <a:t>'</a:t>
            </a:r>
            <a:r>
              <a:rPr sz="2200" noProof="1">
                <a:solidFill>
                  <a:srgbClr val="FBEEC9"/>
                </a:solidFill>
              </a:rPr>
              <a:t> + this.lastName;</a:t>
            </a:r>
          </a:p>
          <a:p>
            <a:pPr>
              <a:buClr>
                <a:srgbClr val="A19574">
                  <a:lumMod val="40000"/>
                  <a:lumOff val="60000"/>
                </a:srgbClr>
              </a:buClr>
            </a:pPr>
            <a:r>
              <a:rPr sz="2200" noProof="1">
                <a:solidFill>
                  <a:srgbClr val="FBEEC9"/>
                </a:solidFill>
              </a:rPr>
              <a:t>  }</a:t>
            </a:r>
          </a:p>
          <a:p>
            <a:pPr>
              <a:buClr>
                <a:srgbClr val="A19574">
                  <a:lumMod val="40000"/>
                  <a:lumOff val="60000"/>
                </a:srgbClr>
              </a:buClr>
            </a:pPr>
            <a:r>
              <a:rPr sz="2200" noProof="1">
                <a:solidFill>
                  <a:srgbClr val="FBEEC9"/>
                </a:solidFill>
              </a:rPr>
              <a:t>}</a:t>
            </a:r>
          </a:p>
        </p:txBody>
      </p:sp>
    </p:spTree>
    <p:extLst>
      <p:ext uri="{BB962C8B-B14F-4D97-AF65-F5344CB8AC3E}">
        <p14:creationId xmlns:p14="http://schemas.microsoft.com/office/powerpoint/2010/main" val="3539847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53765"/>
            <a:ext cx="8938472" cy="774883"/>
          </a:xfrm>
        </p:spPr>
        <p:txBody>
          <a:bodyPr/>
          <a:lstStyle/>
          <a:p>
            <a:pPr>
              <a:lnSpc>
                <a:spcPts val="5400"/>
              </a:lnSpc>
            </a:pPr>
            <a:r>
              <a:rPr lang="en-US" dirty="0" smtClean="0"/>
              <a:t>Associative Arrays</a:t>
            </a:r>
            <a:endParaRPr lang="en-US" dirty="0"/>
          </a:p>
        </p:txBody>
      </p:sp>
      <p:pic>
        <p:nvPicPr>
          <p:cNvPr id="6" name="Picture 2" descr="http://upload.wikimedia.org/wikipedia/commons/thumb/0/05/Associative_array_as_linked_list.svg/688px-Associative_array_as_linked_lis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054" y="1918648"/>
            <a:ext cx="7744958" cy="2938132"/>
          </a:xfrm>
          <a:prstGeom prst="rect">
            <a:avLst/>
          </a:prstGeom>
          <a:noFill/>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909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30</a:t>
            </a:fld>
            <a:endParaRPr lang="en-US" dirty="0">
              <a:solidFill>
                <a:prstClr val="white">
                  <a:tint val="75000"/>
                </a:prstClr>
              </a:solidFill>
            </a:endParaRPr>
          </a:p>
        </p:txBody>
      </p:sp>
      <p:sp>
        <p:nvSpPr>
          <p:cNvPr id="3" name="Content Placeholder 2"/>
          <p:cNvSpPr>
            <a:spLocks noGrp="1"/>
          </p:cNvSpPr>
          <p:nvPr>
            <p:ph idx="1"/>
          </p:nvPr>
        </p:nvSpPr>
        <p:spPr/>
        <p:txBody>
          <a:bodyPr>
            <a:normAutofit/>
          </a:bodyPr>
          <a:lstStyle/>
          <a:p>
            <a:pPr>
              <a:lnSpc>
                <a:spcPct val="100000"/>
              </a:lnSpc>
            </a:pPr>
            <a:r>
              <a:rPr lang="en-US" sz="3200"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JSON.stringify(obj)</a:t>
            </a:r>
          </a:p>
          <a:p>
            <a:pPr lvl="1">
              <a:lnSpc>
                <a:spcPct val="100000"/>
              </a:lnSpc>
            </a:pPr>
            <a:r>
              <a:rPr lang="en-US" sz="2800" dirty="0" smtClean="0"/>
              <a:t>Converts a JS object to JSON string:</a:t>
            </a:r>
          </a:p>
          <a:p>
            <a:pPr lvl="1">
              <a:lnSpc>
                <a:spcPct val="100000"/>
              </a:lnSpc>
            </a:pPr>
            <a:endParaRPr lang="en-US" sz="2800" dirty="0"/>
          </a:p>
          <a:p>
            <a:pPr>
              <a:lnSpc>
                <a:spcPct val="100000"/>
              </a:lnSpc>
            </a:pPr>
            <a:endParaRPr lang="en-US" sz="3200"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nSpc>
                <a:spcPct val="100000"/>
              </a:lnSpc>
            </a:pPr>
            <a:r>
              <a:rPr lang="en-US" sz="3200"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JSON.parse(str)</a:t>
            </a:r>
          </a:p>
          <a:p>
            <a:pPr lvl="1">
              <a:lnSpc>
                <a:spcPct val="100000"/>
              </a:lnSpc>
            </a:pPr>
            <a:r>
              <a:rPr lang="en-US" sz="2800" dirty="0" smtClean="0"/>
              <a:t>Creates a JS object by JSON string:</a:t>
            </a:r>
            <a:endParaRPr lang="en-US" sz="2800" dirty="0"/>
          </a:p>
        </p:txBody>
      </p:sp>
      <p:sp>
        <p:nvSpPr>
          <p:cNvPr id="4" name="Title 3"/>
          <p:cNvSpPr>
            <a:spLocks noGrp="1"/>
          </p:cNvSpPr>
          <p:nvPr>
            <p:ph type="title"/>
          </p:nvPr>
        </p:nvSpPr>
        <p:spPr/>
        <p:txBody>
          <a:bodyPr/>
          <a:lstStyle/>
          <a:p>
            <a:r>
              <a:rPr lang="en-US" dirty="0" smtClean="0"/>
              <a:t>JS Object ↔ JSON String</a:t>
            </a:r>
            <a:endParaRPr lang="en-US" dirty="0"/>
          </a:p>
        </p:txBody>
      </p:sp>
      <p:sp>
        <p:nvSpPr>
          <p:cNvPr id="5" name="Text Placeholder 5"/>
          <p:cNvSpPr txBox="1">
            <a:spLocks/>
          </p:cNvSpPr>
          <p:nvPr/>
        </p:nvSpPr>
        <p:spPr>
          <a:xfrm>
            <a:off x="760413" y="2521803"/>
            <a:ext cx="10667998"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400" noProof="1">
                <a:solidFill>
                  <a:srgbClr val="FBEEC9"/>
                </a:solidFill>
              </a:rPr>
              <a:t>var obj = { town: 'Sofia', gps: {lat: 42.70, lng: 23.32} }</a:t>
            </a:r>
          </a:p>
          <a:p>
            <a:pPr>
              <a:buClr>
                <a:srgbClr val="A19574">
                  <a:lumMod val="40000"/>
                  <a:lumOff val="60000"/>
                </a:srgbClr>
              </a:buClr>
            </a:pPr>
            <a:r>
              <a:rPr sz="2400" noProof="1">
                <a:solidFill>
                  <a:srgbClr val="FBEEC9"/>
                </a:solidFill>
              </a:rPr>
              <a:t>var str = JSON.stringify(obj);</a:t>
            </a:r>
          </a:p>
        </p:txBody>
      </p:sp>
      <p:sp>
        <p:nvSpPr>
          <p:cNvPr id="6" name="Text Placeholder 5"/>
          <p:cNvSpPr txBox="1">
            <a:spLocks/>
          </p:cNvSpPr>
          <p:nvPr/>
        </p:nvSpPr>
        <p:spPr>
          <a:xfrm>
            <a:off x="760413" y="4766608"/>
            <a:ext cx="10667998" cy="19389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400" noProof="1">
                <a:solidFill>
                  <a:srgbClr val="FBEEC9"/>
                </a:solidFill>
              </a:rPr>
              <a:t>var str = '{"town":"Sofia","gps":{"lat":42.70,"lng":23.32}}';</a:t>
            </a:r>
          </a:p>
          <a:p>
            <a:pPr>
              <a:buClr>
                <a:srgbClr val="A19574">
                  <a:lumMod val="40000"/>
                  <a:lumOff val="60000"/>
                </a:srgbClr>
              </a:buClr>
            </a:pPr>
            <a:r>
              <a:rPr sz="2400" noProof="1">
                <a:solidFill>
                  <a:srgbClr val="FBEEC9"/>
                </a:solidFill>
              </a:rPr>
              <a:t>var obj = JSON.parse(str);</a:t>
            </a:r>
          </a:p>
          <a:p>
            <a:pPr>
              <a:buClr>
                <a:srgbClr val="A19574">
                  <a:lumMod val="40000"/>
                  <a:lumOff val="60000"/>
                </a:srgbClr>
              </a:buClr>
            </a:pPr>
            <a:r>
              <a:rPr sz="2400" noProof="1">
                <a:solidFill>
                  <a:srgbClr val="FBEEC9">
                    <a:lumMod val="75000"/>
                  </a:srgbClr>
                </a:solidFill>
              </a:rPr>
              <a:t>// both lines below throw SyntaxError</a:t>
            </a:r>
          </a:p>
          <a:p>
            <a:pPr>
              <a:buClr>
                <a:srgbClr val="A19574">
                  <a:lumMod val="40000"/>
                  <a:lumOff val="60000"/>
                </a:srgbClr>
              </a:buClr>
              <a:defRPr sz="1800"/>
            </a:pPr>
            <a:r>
              <a:rPr sz="2400" dirty="0">
                <a:solidFill>
                  <a:srgbClr val="FBEEC9"/>
                </a:solidFill>
                <a:effectLst>
                  <a:outerShdw blurRad="38100" dist="38100" dir="2700000" rotWithShape="0">
                    <a:srgbClr val="000000">
                      <a:alpha val="43137"/>
                    </a:srgbClr>
                  </a:outerShdw>
                </a:effectLst>
                <a:latin typeface="Consolas"/>
                <a:ea typeface="Consolas"/>
                <a:cs typeface="Consolas"/>
                <a:sym typeface="Consolas"/>
              </a:rPr>
              <a:t>JSON.parse('{foo:"bar"}');</a:t>
            </a:r>
          </a:p>
          <a:p>
            <a:pPr>
              <a:buClr>
                <a:srgbClr val="A19574">
                  <a:lumMod val="40000"/>
                  <a:lumOff val="60000"/>
                </a:srgbClr>
              </a:buClr>
              <a:defRPr sz="1800"/>
            </a:pPr>
            <a:r>
              <a:rPr sz="2400" dirty="0">
                <a:solidFill>
                  <a:srgbClr val="FBEEC9"/>
                </a:solidFill>
                <a:effectLst>
                  <a:outerShdw blurRad="38100" dist="38100" dir="2700000" rotWithShape="0">
                    <a:srgbClr val="000000">
                      <a:alpha val="43137"/>
                    </a:srgbClr>
                  </a:outerShdw>
                </a:effectLst>
                <a:latin typeface="Consolas"/>
                <a:ea typeface="Consolas"/>
                <a:cs typeface="Consolas"/>
                <a:sym typeface="Consolas"/>
              </a:rPr>
              <a:t>JSON.parse("{'</a:t>
            </a:r>
            <a:r>
              <a:rPr sz="2400" dirty="0" err="1">
                <a:solidFill>
                  <a:srgbClr val="FBEEC9"/>
                </a:solidFill>
                <a:effectLst>
                  <a:outerShdw blurRad="38100" dist="38100" dir="2700000" rotWithShape="0">
                    <a:srgbClr val="000000">
                      <a:alpha val="43137"/>
                    </a:srgbClr>
                  </a:outerShdw>
                </a:effectLst>
                <a:latin typeface="Consolas"/>
                <a:ea typeface="Consolas"/>
                <a:cs typeface="Consolas"/>
                <a:sym typeface="Consolas"/>
              </a:rPr>
              <a:t>foo':'bar</a:t>
            </a:r>
            <a:r>
              <a:rPr sz="2400" dirty="0">
                <a:solidFill>
                  <a:srgbClr val="FBEEC9"/>
                </a:solidFill>
                <a:effectLst>
                  <a:outerShdw blurRad="38100" dist="38100" dir="2700000" rotWithShape="0">
                    <a:srgbClr val="000000">
                      <a:alpha val="43137"/>
                    </a:srgbClr>
                  </a:outerShdw>
                </a:effectLst>
                <a:latin typeface="Consolas"/>
                <a:ea typeface="Consolas"/>
                <a:cs typeface="Consolas"/>
                <a:sym typeface="Consolas"/>
              </a:rPr>
              <a:t>'}");</a:t>
            </a:r>
          </a:p>
        </p:txBody>
      </p:sp>
    </p:spTree>
    <p:extLst>
      <p:ext uri="{BB962C8B-B14F-4D97-AF65-F5344CB8AC3E}">
        <p14:creationId xmlns:p14="http://schemas.microsoft.com/office/powerpoint/2010/main" val="2955932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31</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a:t>JSON is great, but </a:t>
            </a:r>
            <a:r>
              <a:rPr lang="en-US" dirty="0">
                <a:solidFill>
                  <a:schemeClr val="accent5">
                    <a:lumMod val="20000"/>
                    <a:lumOff val="80000"/>
                  </a:schemeClr>
                </a:solidFill>
              </a:rPr>
              <a:t>repeating code </a:t>
            </a:r>
            <a:r>
              <a:rPr lang="en-US" dirty="0"/>
              <a:t>is not, right?</a:t>
            </a:r>
          </a:p>
          <a:p>
            <a:pPr lvl="1"/>
            <a:r>
              <a:rPr lang="en-US" dirty="0"/>
              <a:t>Lets make </a:t>
            </a:r>
            <a:r>
              <a:rPr lang="en-US" dirty="0" smtClean="0"/>
              <a:t>several people:</a:t>
            </a:r>
            <a:endParaRPr lang="en-US" dirty="0"/>
          </a:p>
          <a:p>
            <a:pPr lvl="1"/>
            <a:endParaRPr lang="en-US" dirty="0" smtClean="0"/>
          </a:p>
          <a:p>
            <a:pPr lvl="1"/>
            <a:endParaRPr lang="en-US" dirty="0"/>
          </a:p>
          <a:p>
            <a:pPr lvl="1"/>
            <a:endParaRPr lang="en-US" dirty="0"/>
          </a:p>
          <a:p>
            <a:pPr marL="0" indent="0">
              <a:buNone/>
            </a:pPr>
            <a:endParaRPr lang="bg-BG" dirty="0"/>
          </a:p>
        </p:txBody>
      </p:sp>
      <p:sp>
        <p:nvSpPr>
          <p:cNvPr id="4" name="Title 3"/>
          <p:cNvSpPr>
            <a:spLocks noGrp="1"/>
          </p:cNvSpPr>
          <p:nvPr>
            <p:ph type="title"/>
          </p:nvPr>
        </p:nvSpPr>
        <p:spPr/>
        <p:txBody>
          <a:bodyPr/>
          <a:lstStyle/>
          <a:p>
            <a:r>
              <a:rPr lang="en-US"/>
              <a:t>Building a JSON Object</a:t>
            </a:r>
            <a:endParaRPr lang="bg-BG"/>
          </a:p>
        </p:txBody>
      </p:sp>
      <p:sp>
        <p:nvSpPr>
          <p:cNvPr id="5" name="Text Placeholder 5"/>
          <p:cNvSpPr txBox="1">
            <a:spLocks/>
          </p:cNvSpPr>
          <p:nvPr/>
        </p:nvSpPr>
        <p:spPr>
          <a:xfrm>
            <a:off x="912812" y="2676198"/>
            <a:ext cx="10210800" cy="36009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200" noProof="1">
                <a:solidFill>
                  <a:srgbClr val="FBEEC9"/>
                </a:solidFill>
              </a:rPr>
              <a:t>var dicho = {fname: </a:t>
            </a:r>
            <a:r>
              <a:rPr sz="2200" dirty="0">
                <a:solidFill>
                  <a:srgbClr val="FBEEC9"/>
                </a:solidFill>
              </a:rPr>
              <a:t>'</a:t>
            </a:r>
            <a:r>
              <a:rPr sz="2200" noProof="1">
                <a:solidFill>
                  <a:srgbClr val="FBEEC9"/>
                </a:solidFill>
              </a:rPr>
              <a:t>Dicho</a:t>
            </a:r>
            <a:r>
              <a:rPr sz="2200" dirty="0">
                <a:solidFill>
                  <a:srgbClr val="FBEEC9"/>
                </a:solidFill>
              </a:rPr>
              <a:t>'</a:t>
            </a:r>
            <a:r>
              <a:rPr sz="2200" noProof="1">
                <a:solidFill>
                  <a:srgbClr val="FBEEC9"/>
                </a:solidFill>
              </a:rPr>
              <a:t>, lname: </a:t>
            </a:r>
            <a:r>
              <a:rPr sz="2200" dirty="0">
                <a:solidFill>
                  <a:srgbClr val="FBEEC9"/>
                </a:solidFill>
              </a:rPr>
              <a:t>'</a:t>
            </a:r>
            <a:r>
              <a:rPr sz="2200" noProof="1">
                <a:solidFill>
                  <a:srgbClr val="FBEEC9"/>
                </a:solidFill>
              </a:rPr>
              <a:t>Dichov</a:t>
            </a:r>
            <a:r>
              <a:rPr sz="2200" dirty="0">
                <a:solidFill>
                  <a:srgbClr val="FBEEC9"/>
                </a:solidFill>
              </a:rPr>
              <a:t>'</a:t>
            </a:r>
            <a:r>
              <a:rPr sz="2200" noProof="1">
                <a:solidFill>
                  <a:srgbClr val="FBEEC9"/>
                </a:solidFill>
              </a:rPr>
              <a:t>,</a:t>
            </a:r>
          </a:p>
          <a:p>
            <a:pPr>
              <a:buClr>
                <a:srgbClr val="A19574">
                  <a:lumMod val="40000"/>
                  <a:lumOff val="60000"/>
                </a:srgbClr>
              </a:buClr>
            </a:pPr>
            <a:r>
              <a:rPr sz="2200" noProof="1">
                <a:solidFill>
                  <a:srgbClr val="FBEEC9"/>
                </a:solidFill>
              </a:rPr>
              <a:t>  toString: function() { return this.fname + </a:t>
            </a:r>
            <a:r>
              <a:rPr sz="2200" dirty="0">
                <a:solidFill>
                  <a:srgbClr val="FBEEC9"/>
                </a:solidFill>
              </a:rPr>
              <a:t>'</a:t>
            </a:r>
            <a:r>
              <a:rPr sz="2200" noProof="1">
                <a:solidFill>
                  <a:srgbClr val="FBEEC9"/>
                </a:solidFill>
              </a:rPr>
              <a:t> </a:t>
            </a:r>
            <a:r>
              <a:rPr sz="2200" dirty="0">
                <a:solidFill>
                  <a:srgbClr val="FBEEC9"/>
                </a:solidFill>
              </a:rPr>
              <a:t>'</a:t>
            </a:r>
            <a:r>
              <a:rPr sz="2200" noProof="1">
                <a:solidFill>
                  <a:srgbClr val="FBEEC9"/>
                </a:solidFill>
              </a:rPr>
              <a:t> + this.lname; }</a:t>
            </a:r>
          </a:p>
          <a:p>
            <a:pPr>
              <a:buClr>
                <a:srgbClr val="A19574">
                  <a:lumMod val="40000"/>
                  <a:lumOff val="60000"/>
                </a:srgbClr>
              </a:buClr>
            </a:pPr>
            <a:r>
              <a:rPr sz="2200" noProof="1">
                <a:solidFill>
                  <a:srgbClr val="FBEEC9"/>
                </a:solidFill>
              </a:rPr>
              <a:t>}</a:t>
            </a:r>
          </a:p>
          <a:p>
            <a:pPr>
              <a:spcBef>
                <a:spcPts val="1800"/>
              </a:spcBef>
              <a:buClr>
                <a:srgbClr val="A19574">
                  <a:lumMod val="40000"/>
                  <a:lumOff val="60000"/>
                </a:srgbClr>
              </a:buClr>
            </a:pPr>
            <a:r>
              <a:rPr sz="2200" noProof="1">
                <a:solidFill>
                  <a:srgbClr val="FBEEC9"/>
                </a:solidFill>
              </a:rPr>
              <a:t>var georgiev = { fname: </a:t>
            </a:r>
            <a:r>
              <a:rPr sz="2200" dirty="0">
                <a:solidFill>
                  <a:srgbClr val="FBEEC9"/>
                </a:solidFill>
              </a:rPr>
              <a:t>'</a:t>
            </a:r>
            <a:r>
              <a:rPr sz="2200" noProof="1">
                <a:solidFill>
                  <a:srgbClr val="FBEEC9"/>
                </a:solidFill>
              </a:rPr>
              <a:t>Georgi</a:t>
            </a:r>
            <a:r>
              <a:rPr sz="2200" dirty="0">
                <a:solidFill>
                  <a:srgbClr val="FBEEC9"/>
                </a:solidFill>
              </a:rPr>
              <a:t>'</a:t>
            </a:r>
            <a:r>
              <a:rPr sz="2200" noProof="1">
                <a:solidFill>
                  <a:srgbClr val="FBEEC9"/>
                </a:solidFill>
              </a:rPr>
              <a:t>, lname: </a:t>
            </a:r>
            <a:r>
              <a:rPr sz="2200" dirty="0">
                <a:solidFill>
                  <a:srgbClr val="FBEEC9"/>
                </a:solidFill>
              </a:rPr>
              <a:t>'</a:t>
            </a:r>
            <a:r>
              <a:rPr sz="2200" noProof="1">
                <a:solidFill>
                  <a:srgbClr val="FBEEC9"/>
                </a:solidFill>
              </a:rPr>
              <a:t>Georgiev</a:t>
            </a:r>
            <a:r>
              <a:rPr sz="2200" dirty="0">
                <a:solidFill>
                  <a:srgbClr val="FBEEC9"/>
                </a:solidFill>
              </a:rPr>
              <a:t>'</a:t>
            </a:r>
            <a:r>
              <a:rPr sz="2200" noProof="1">
                <a:solidFill>
                  <a:srgbClr val="FBEEC9"/>
                </a:solidFill>
              </a:rPr>
              <a:t>, </a:t>
            </a:r>
            <a:br>
              <a:rPr sz="2200" noProof="1">
                <a:solidFill>
                  <a:srgbClr val="FBEEC9"/>
                </a:solidFill>
              </a:rPr>
            </a:br>
            <a:r>
              <a:rPr sz="2200" noProof="1">
                <a:solidFill>
                  <a:srgbClr val="FBEEC9"/>
                </a:solidFill>
              </a:rPr>
              <a:t>  toString: function() { return this.fname + </a:t>
            </a:r>
            <a:r>
              <a:rPr sz="2200" dirty="0">
                <a:solidFill>
                  <a:srgbClr val="FBEEC9"/>
                </a:solidFill>
              </a:rPr>
              <a:t>'</a:t>
            </a:r>
            <a:r>
              <a:rPr sz="2200" noProof="1">
                <a:solidFill>
                  <a:srgbClr val="FBEEC9"/>
                </a:solidFill>
              </a:rPr>
              <a:t> </a:t>
            </a:r>
            <a:r>
              <a:rPr sz="2200" dirty="0">
                <a:solidFill>
                  <a:srgbClr val="FBEEC9"/>
                </a:solidFill>
              </a:rPr>
              <a:t>'</a:t>
            </a:r>
            <a:r>
              <a:rPr sz="2200" noProof="1">
                <a:solidFill>
                  <a:srgbClr val="FBEEC9"/>
                </a:solidFill>
              </a:rPr>
              <a:t> + this.lname; }</a:t>
            </a:r>
          </a:p>
          <a:p>
            <a:pPr>
              <a:buClr>
                <a:srgbClr val="A19574">
                  <a:lumMod val="40000"/>
                  <a:lumOff val="60000"/>
                </a:srgbClr>
              </a:buClr>
            </a:pPr>
            <a:r>
              <a:rPr sz="2200" noProof="1">
                <a:solidFill>
                  <a:srgbClr val="FBEEC9"/>
                </a:solidFill>
              </a:rPr>
              <a:t>}</a:t>
            </a:r>
          </a:p>
          <a:p>
            <a:pPr>
              <a:spcBef>
                <a:spcPts val="1800"/>
              </a:spcBef>
              <a:buClr>
                <a:srgbClr val="A19574">
                  <a:lumMod val="40000"/>
                  <a:lumOff val="60000"/>
                </a:srgbClr>
              </a:buClr>
            </a:pPr>
            <a:r>
              <a:rPr sz="2200" noProof="1">
                <a:solidFill>
                  <a:srgbClr val="FBEEC9"/>
                </a:solidFill>
              </a:rPr>
              <a:t>var kirova = { fname: </a:t>
            </a:r>
            <a:r>
              <a:rPr sz="2200" dirty="0">
                <a:solidFill>
                  <a:srgbClr val="FBEEC9"/>
                </a:solidFill>
              </a:rPr>
              <a:t>'</a:t>
            </a:r>
            <a:r>
              <a:rPr sz="2200" noProof="1">
                <a:solidFill>
                  <a:srgbClr val="FBEEC9"/>
                </a:solidFill>
              </a:rPr>
              <a:t>Maria</a:t>
            </a:r>
            <a:r>
              <a:rPr sz="2200" dirty="0">
                <a:solidFill>
                  <a:srgbClr val="FBEEC9"/>
                </a:solidFill>
              </a:rPr>
              <a:t>'</a:t>
            </a:r>
            <a:r>
              <a:rPr sz="2200" noProof="1">
                <a:solidFill>
                  <a:srgbClr val="FBEEC9"/>
                </a:solidFill>
              </a:rPr>
              <a:t>, lname: </a:t>
            </a:r>
            <a:r>
              <a:rPr sz="2200" dirty="0">
                <a:solidFill>
                  <a:srgbClr val="FBEEC9"/>
                </a:solidFill>
              </a:rPr>
              <a:t>'</a:t>
            </a:r>
            <a:r>
              <a:rPr sz="2200" noProof="1">
                <a:solidFill>
                  <a:srgbClr val="FBEEC9"/>
                </a:solidFill>
              </a:rPr>
              <a:t>Kirova</a:t>
            </a:r>
            <a:r>
              <a:rPr sz="2200" dirty="0">
                <a:solidFill>
                  <a:srgbClr val="FBEEC9"/>
                </a:solidFill>
              </a:rPr>
              <a:t>'</a:t>
            </a:r>
            <a:r>
              <a:rPr sz="2200" noProof="1">
                <a:solidFill>
                  <a:srgbClr val="FBEEC9"/>
                </a:solidFill>
              </a:rPr>
              <a:t>, </a:t>
            </a:r>
            <a:br>
              <a:rPr sz="2200" noProof="1">
                <a:solidFill>
                  <a:srgbClr val="FBEEC9"/>
                </a:solidFill>
              </a:rPr>
            </a:br>
            <a:r>
              <a:rPr sz="2200" noProof="1">
                <a:solidFill>
                  <a:srgbClr val="FBEEC9"/>
                </a:solidFill>
              </a:rPr>
              <a:t>  toString: function() { return this.fname + </a:t>
            </a:r>
            <a:r>
              <a:rPr sz="2200" dirty="0">
                <a:solidFill>
                  <a:srgbClr val="FBEEC9"/>
                </a:solidFill>
              </a:rPr>
              <a:t>'</a:t>
            </a:r>
            <a:r>
              <a:rPr sz="2200" noProof="1">
                <a:solidFill>
                  <a:srgbClr val="FBEEC9"/>
                </a:solidFill>
              </a:rPr>
              <a:t> </a:t>
            </a:r>
            <a:r>
              <a:rPr sz="2200" dirty="0">
                <a:solidFill>
                  <a:srgbClr val="FBEEC9"/>
                </a:solidFill>
              </a:rPr>
              <a:t>'</a:t>
            </a:r>
            <a:r>
              <a:rPr sz="2200" noProof="1">
                <a:solidFill>
                  <a:srgbClr val="FBEEC9"/>
                </a:solidFill>
              </a:rPr>
              <a:t> + this.lname; }</a:t>
            </a:r>
          </a:p>
          <a:p>
            <a:pPr>
              <a:buClr>
                <a:srgbClr val="A19574">
                  <a:lumMod val="40000"/>
                  <a:lumOff val="60000"/>
                </a:srgbClr>
              </a:buClr>
            </a:pPr>
            <a:r>
              <a:rPr sz="2200" noProof="1">
                <a:solidFill>
                  <a:srgbClr val="FBEEC9"/>
                </a:solidFill>
              </a:rPr>
              <a:t>}</a:t>
            </a:r>
          </a:p>
        </p:txBody>
      </p:sp>
    </p:spTree>
    <p:extLst>
      <p:ext uri="{BB962C8B-B14F-4D97-AF65-F5344CB8AC3E}">
        <p14:creationId xmlns:p14="http://schemas.microsoft.com/office/powerpoint/2010/main" val="378229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32</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a:t>A function for building JSON objects</a:t>
            </a:r>
          </a:p>
          <a:p>
            <a:pPr lvl="1"/>
            <a:r>
              <a:rPr lang="en-US" dirty="0"/>
              <a:t>Just pass first and last name and get </a:t>
            </a:r>
            <a:r>
              <a:rPr lang="en-US" dirty="0" smtClean="0"/>
              <a:t>an </a:t>
            </a:r>
            <a:r>
              <a:rPr lang="en-US" dirty="0"/>
              <a:t>object</a:t>
            </a:r>
          </a:p>
          <a:p>
            <a:pPr lvl="2"/>
            <a:r>
              <a:rPr lang="en-US" dirty="0"/>
              <a:t>Something like a constructor</a:t>
            </a:r>
          </a:p>
          <a:p>
            <a:endParaRPr lang="bg-BG" dirty="0"/>
          </a:p>
        </p:txBody>
      </p:sp>
      <p:sp>
        <p:nvSpPr>
          <p:cNvPr id="4" name="Title 3"/>
          <p:cNvSpPr>
            <a:spLocks noGrp="1"/>
          </p:cNvSpPr>
          <p:nvPr>
            <p:ph type="title"/>
          </p:nvPr>
        </p:nvSpPr>
        <p:spPr/>
        <p:txBody>
          <a:bodyPr/>
          <a:lstStyle/>
          <a:p>
            <a:r>
              <a:rPr lang="en-US"/>
              <a:t>JSON Building Function</a:t>
            </a:r>
            <a:endParaRPr lang="bg-BG"/>
          </a:p>
        </p:txBody>
      </p:sp>
      <p:sp>
        <p:nvSpPr>
          <p:cNvPr id="5" name="Text Placeholder 5"/>
          <p:cNvSpPr txBox="1">
            <a:spLocks/>
          </p:cNvSpPr>
          <p:nvPr/>
        </p:nvSpPr>
        <p:spPr>
          <a:xfrm>
            <a:off x="684212" y="3217762"/>
            <a:ext cx="10743927" cy="32162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buClr>
                <a:srgbClr val="A19574">
                  <a:lumMod val="40000"/>
                  <a:lumOff val="60000"/>
                </a:srgbClr>
              </a:buClr>
            </a:pPr>
            <a:r>
              <a:rPr sz="2200" noProof="1">
                <a:solidFill>
                  <a:srgbClr val="FBEEC9"/>
                </a:solidFill>
              </a:rPr>
              <a:t>function buildPerson(fname, lname) {</a:t>
            </a:r>
          </a:p>
          <a:p>
            <a:pPr>
              <a:buClr>
                <a:srgbClr val="A19574">
                  <a:lumMod val="40000"/>
                  <a:lumOff val="60000"/>
                </a:srgbClr>
              </a:buClr>
            </a:pPr>
            <a:r>
              <a:rPr sz="2200" noProof="1">
                <a:solidFill>
                  <a:srgbClr val="FBEEC9"/>
                </a:solidFill>
              </a:rPr>
              <a:t>  return {</a:t>
            </a:r>
          </a:p>
          <a:p>
            <a:pPr>
              <a:buClr>
                <a:srgbClr val="A19574">
                  <a:lumMod val="40000"/>
                  <a:lumOff val="60000"/>
                </a:srgbClr>
              </a:buClr>
            </a:pPr>
            <a:r>
              <a:rPr sz="2200" noProof="1">
                <a:solidFill>
                  <a:srgbClr val="FBEEC9"/>
                </a:solidFill>
              </a:rPr>
              <a:t>    fname: fname, </a:t>
            </a:r>
          </a:p>
          <a:p>
            <a:pPr>
              <a:buClr>
                <a:srgbClr val="A19574">
                  <a:lumMod val="40000"/>
                  <a:lumOff val="60000"/>
                </a:srgbClr>
              </a:buClr>
            </a:pPr>
            <a:r>
              <a:rPr sz="2200" noProof="1">
                <a:solidFill>
                  <a:srgbClr val="FBEEC9"/>
                </a:solidFill>
              </a:rPr>
              <a:t>    lname: lname,</a:t>
            </a:r>
          </a:p>
          <a:p>
            <a:pPr>
              <a:buClr>
                <a:srgbClr val="A19574">
                  <a:lumMod val="40000"/>
                  <a:lumOff val="60000"/>
                </a:srgbClr>
              </a:buClr>
            </a:pPr>
            <a:r>
              <a:rPr sz="2200" noProof="1">
                <a:solidFill>
                  <a:srgbClr val="FBEEC9"/>
                </a:solidFill>
              </a:rPr>
              <a:t>    toString: function () { return this.fname + </a:t>
            </a:r>
            <a:r>
              <a:rPr sz="2200" dirty="0">
                <a:solidFill>
                  <a:srgbClr val="FBEEC9"/>
                </a:solidFill>
              </a:rPr>
              <a:t>'</a:t>
            </a:r>
            <a:r>
              <a:rPr sz="2200" noProof="1">
                <a:solidFill>
                  <a:srgbClr val="FBEEC9"/>
                </a:solidFill>
              </a:rPr>
              <a:t> </a:t>
            </a:r>
            <a:r>
              <a:rPr sz="2200" dirty="0">
                <a:solidFill>
                  <a:srgbClr val="FBEEC9"/>
                </a:solidFill>
              </a:rPr>
              <a:t>'</a:t>
            </a:r>
            <a:r>
              <a:rPr sz="2200" noProof="1">
                <a:solidFill>
                  <a:srgbClr val="FBEEC9"/>
                </a:solidFill>
              </a:rPr>
              <a:t> + this.lname; }</a:t>
            </a:r>
          </a:p>
          <a:p>
            <a:pPr>
              <a:buClr>
                <a:srgbClr val="A19574">
                  <a:lumMod val="40000"/>
                  <a:lumOff val="60000"/>
                </a:srgbClr>
              </a:buClr>
            </a:pPr>
            <a:r>
              <a:rPr sz="2200" noProof="1">
                <a:solidFill>
                  <a:srgbClr val="FBEEC9"/>
                </a:solidFill>
              </a:rPr>
              <a:t>  }</a:t>
            </a:r>
          </a:p>
          <a:p>
            <a:pPr>
              <a:buClr>
                <a:srgbClr val="A19574">
                  <a:lumMod val="40000"/>
                  <a:lumOff val="60000"/>
                </a:srgbClr>
              </a:buClr>
            </a:pPr>
            <a:r>
              <a:rPr sz="2200" noProof="1">
                <a:solidFill>
                  <a:srgbClr val="FBEEC9"/>
                </a:solidFill>
              </a:rPr>
              <a:t>}</a:t>
            </a:r>
          </a:p>
          <a:p>
            <a:pPr>
              <a:spcBef>
                <a:spcPts val="600"/>
              </a:spcBef>
              <a:buClr>
                <a:srgbClr val="A19574">
                  <a:lumMod val="40000"/>
                  <a:lumOff val="60000"/>
                </a:srgbClr>
              </a:buClr>
            </a:pPr>
            <a:r>
              <a:rPr sz="2200" noProof="1">
                <a:solidFill>
                  <a:srgbClr val="FBEEC9"/>
                </a:solidFill>
              </a:rPr>
              <a:t>var dichov = buildPerson(</a:t>
            </a:r>
            <a:r>
              <a:rPr sz="2200" dirty="0">
                <a:solidFill>
                  <a:srgbClr val="FBEEC9"/>
                </a:solidFill>
              </a:rPr>
              <a:t>'</a:t>
            </a:r>
            <a:r>
              <a:rPr sz="2200" noProof="1">
                <a:solidFill>
                  <a:srgbClr val="FBEEC9"/>
                </a:solidFill>
              </a:rPr>
              <a:t>Dicho</a:t>
            </a:r>
            <a:r>
              <a:rPr sz="2200" dirty="0">
                <a:solidFill>
                  <a:srgbClr val="FBEEC9"/>
                </a:solidFill>
              </a:rPr>
              <a:t>'</a:t>
            </a:r>
            <a:r>
              <a:rPr sz="2200" noProof="1">
                <a:solidFill>
                  <a:srgbClr val="FBEEC9"/>
                </a:solidFill>
              </a:rPr>
              <a:t>,</a:t>
            </a:r>
            <a:r>
              <a:rPr sz="2200" dirty="0">
                <a:solidFill>
                  <a:srgbClr val="FBEEC9"/>
                </a:solidFill>
              </a:rPr>
              <a:t> '</a:t>
            </a:r>
            <a:r>
              <a:rPr sz="2200" noProof="1">
                <a:solidFill>
                  <a:srgbClr val="FBEEC9"/>
                </a:solidFill>
              </a:rPr>
              <a:t>Dichov</a:t>
            </a:r>
            <a:r>
              <a:rPr sz="2200" dirty="0">
                <a:solidFill>
                  <a:srgbClr val="FBEEC9"/>
                </a:solidFill>
              </a:rPr>
              <a:t>'</a:t>
            </a:r>
            <a:r>
              <a:rPr sz="2200" noProof="1">
                <a:solidFill>
                  <a:srgbClr val="FBEEC9"/>
                </a:solidFill>
              </a:rPr>
              <a:t>);</a:t>
            </a:r>
          </a:p>
          <a:p>
            <a:pPr>
              <a:buClr>
                <a:srgbClr val="A19574">
                  <a:lumMod val="40000"/>
                  <a:lumOff val="60000"/>
                </a:srgbClr>
              </a:buClr>
            </a:pPr>
            <a:r>
              <a:rPr sz="2200" noProof="1">
                <a:solidFill>
                  <a:srgbClr val="FBEEC9"/>
                </a:solidFill>
              </a:rPr>
              <a:t>var georgiev = buildPerson(</a:t>
            </a:r>
            <a:r>
              <a:rPr sz="2200" dirty="0">
                <a:solidFill>
                  <a:srgbClr val="FBEEC9"/>
                </a:solidFill>
              </a:rPr>
              <a:t>'</a:t>
            </a:r>
            <a:r>
              <a:rPr sz="2200" noProof="1">
                <a:solidFill>
                  <a:srgbClr val="FBEEC9"/>
                </a:solidFill>
              </a:rPr>
              <a:t>Georgi</a:t>
            </a:r>
            <a:r>
              <a:rPr sz="2200" dirty="0">
                <a:solidFill>
                  <a:srgbClr val="FBEEC9"/>
                </a:solidFill>
              </a:rPr>
              <a:t>'</a:t>
            </a:r>
            <a:r>
              <a:rPr sz="2200" noProof="1">
                <a:solidFill>
                  <a:srgbClr val="FBEEC9"/>
                </a:solidFill>
              </a:rPr>
              <a:t>,</a:t>
            </a:r>
            <a:r>
              <a:rPr sz="2200" dirty="0">
                <a:solidFill>
                  <a:srgbClr val="FBEEC9"/>
                </a:solidFill>
              </a:rPr>
              <a:t> '</a:t>
            </a:r>
            <a:r>
              <a:rPr sz="2200" noProof="1">
                <a:solidFill>
                  <a:srgbClr val="FBEEC9"/>
                </a:solidFill>
              </a:rPr>
              <a:t>Georgiev</a:t>
            </a:r>
            <a:r>
              <a:rPr sz="2200" dirty="0">
                <a:solidFill>
                  <a:srgbClr val="FBEEC9"/>
                </a:solidFill>
              </a:rPr>
              <a:t>'</a:t>
            </a:r>
            <a:r>
              <a:rPr sz="2200" noProof="1">
                <a:solidFill>
                  <a:srgbClr val="FBEEC9"/>
                </a:solidFill>
              </a:rPr>
              <a:t>);</a:t>
            </a:r>
          </a:p>
        </p:txBody>
      </p:sp>
    </p:spTree>
    <p:extLst>
      <p:ext uri="{BB962C8B-B14F-4D97-AF65-F5344CB8AC3E}">
        <p14:creationId xmlns:p14="http://schemas.microsoft.com/office/powerpoint/2010/main" val="218178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724400"/>
            <a:ext cx="8938472" cy="820600"/>
          </a:xfrm>
        </p:spPr>
        <p:txBody>
          <a:bodyPr/>
          <a:lstStyle/>
          <a:p>
            <a:r>
              <a:rPr lang="en-US" smtClean="0"/>
              <a:t>JSON Objects</a:t>
            </a:r>
            <a:endParaRPr lang="bg-BG"/>
          </a:p>
        </p:txBody>
      </p:sp>
      <p:sp>
        <p:nvSpPr>
          <p:cNvPr id="6" name="Text Placeholder 5"/>
          <p:cNvSpPr>
            <a:spLocks noGrp="1"/>
          </p:cNvSpPr>
          <p:nvPr>
            <p:ph type="body" idx="1"/>
          </p:nvPr>
        </p:nvSpPr>
        <p:spPr>
          <a:xfrm>
            <a:off x="1446212" y="5526368"/>
            <a:ext cx="8938472" cy="688256"/>
          </a:xfrm>
        </p:spPr>
        <p:txBody>
          <a:bodyPr/>
          <a:lstStyle/>
          <a:p>
            <a:r>
              <a:rPr lang="en-US" smtClean="0"/>
              <a:t>Live Demo</a:t>
            </a:r>
            <a:endParaRPr lang="bg-BG"/>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63" t="-2455" r="-6463" b="-2455"/>
          <a:stretch/>
        </p:blipFill>
        <p:spPr bwMode="auto">
          <a:xfrm>
            <a:off x="4070056" y="1371600"/>
            <a:ext cx="3591512" cy="2951544"/>
          </a:xfrm>
          <a:prstGeom prst="roundRect">
            <a:avLst>
              <a:gd name="adj" fmla="val 1717"/>
            </a:avLst>
          </a:prstGeom>
          <a:solidFill>
            <a:schemeClr val="tx1"/>
          </a:solidFill>
          <a:ln>
            <a:noFill/>
          </a:ln>
          <a:effectLst/>
          <a:extLst/>
        </p:spPr>
      </p:pic>
    </p:spTree>
    <p:extLst>
      <p:ext uri="{BB962C8B-B14F-4D97-AF65-F5344CB8AC3E}">
        <p14:creationId xmlns:p14="http://schemas.microsoft.com/office/powerpoint/2010/main" val="107516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1446212" y="1905000"/>
            <a:ext cx="8637983" cy="941082"/>
          </a:xfrm>
        </p:spPr>
        <p:txBody>
          <a:bodyPr/>
          <a:lstStyle/>
          <a:p>
            <a:pPr>
              <a:lnSpc>
                <a:spcPct val="110000"/>
              </a:lnSpc>
            </a:pPr>
            <a:r>
              <a:rPr lang="en-US" dirty="0" smtClean="0"/>
              <a:t>Lo-Dash</a:t>
            </a:r>
            <a:endParaRPr lang="bg-BG" dirty="0"/>
          </a:p>
        </p:txBody>
      </p:sp>
      <p:pic>
        <p:nvPicPr>
          <p:cNvPr id="1026" name="Picture 2" descr="C:\Users\Bi0GaMe\Downloads\25654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926" y="2667000"/>
            <a:ext cx="2754086" cy="27540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51782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normAutofit/>
          </a:bodyPr>
          <a:lstStyle/>
          <a:p>
            <a:pPr>
              <a:lnSpc>
                <a:spcPct val="100000"/>
              </a:lnSpc>
            </a:pPr>
            <a:r>
              <a:rPr lang="en-US" dirty="0">
                <a:solidFill>
                  <a:schemeClr val="accent5">
                    <a:lumMod val="20000"/>
                    <a:lumOff val="80000"/>
                  </a:schemeClr>
                </a:solidFill>
              </a:rPr>
              <a:t>A JavaScript utility library delivering consistency, modularity, </a:t>
            </a:r>
            <a:r>
              <a:rPr lang="en-US" dirty="0" smtClean="0">
                <a:solidFill>
                  <a:schemeClr val="accent5">
                    <a:lumMod val="20000"/>
                    <a:lumOff val="80000"/>
                  </a:schemeClr>
                </a:solidFill>
              </a:rPr>
              <a:t>performance </a:t>
            </a:r>
            <a:r>
              <a:rPr lang="en-US" dirty="0">
                <a:solidFill>
                  <a:schemeClr val="accent5">
                    <a:lumMod val="20000"/>
                    <a:lumOff val="80000"/>
                  </a:schemeClr>
                </a:solidFill>
              </a:rPr>
              <a:t>&amp; extras</a:t>
            </a:r>
            <a:r>
              <a:rPr lang="en-US" dirty="0" smtClean="0">
                <a:solidFill>
                  <a:schemeClr val="accent5">
                    <a:lumMod val="20000"/>
                    <a:lumOff val="80000"/>
                  </a:schemeClr>
                </a:solidFill>
              </a:rPr>
              <a:t>.</a:t>
            </a:r>
          </a:p>
          <a:p>
            <a:pPr>
              <a:lnSpc>
                <a:spcPct val="100000"/>
              </a:lnSpc>
            </a:pPr>
            <a:endParaRPr lang="en-US" dirty="0">
              <a:solidFill>
                <a:schemeClr val="accent5">
                  <a:lumMod val="20000"/>
                  <a:lumOff val="80000"/>
                </a:schemeClr>
              </a:solidFill>
            </a:endParaRPr>
          </a:p>
          <a:p>
            <a:pPr>
              <a:lnSpc>
                <a:spcPct val="100000"/>
              </a:lnSpc>
            </a:pPr>
            <a:endParaRPr lang="en-US" dirty="0" smtClean="0">
              <a:solidFill>
                <a:schemeClr val="accent5">
                  <a:lumMod val="20000"/>
                  <a:lumOff val="80000"/>
                </a:schemeClr>
              </a:solidFill>
            </a:endParaRPr>
          </a:p>
          <a:p>
            <a:pPr>
              <a:lnSpc>
                <a:spcPct val="100000"/>
              </a:lnSpc>
            </a:pPr>
            <a:endParaRPr lang="en-US" dirty="0">
              <a:solidFill>
                <a:schemeClr val="accent5">
                  <a:lumMod val="20000"/>
                  <a:lumOff val="80000"/>
                </a:schemeClr>
              </a:solidFill>
            </a:endParaRPr>
          </a:p>
          <a:p>
            <a:pPr>
              <a:lnSpc>
                <a:spcPct val="100000"/>
              </a:lnSpc>
            </a:pPr>
            <a:endParaRPr lang="en-US" dirty="0" smtClean="0">
              <a:solidFill>
                <a:schemeClr val="accent5">
                  <a:lumMod val="20000"/>
                  <a:lumOff val="80000"/>
                </a:schemeClr>
              </a:solidFill>
            </a:endParaRPr>
          </a:p>
          <a:p>
            <a:pPr>
              <a:lnSpc>
                <a:spcPct val="100000"/>
              </a:lnSpc>
            </a:pPr>
            <a:r>
              <a:rPr lang="en-US" dirty="0">
                <a:solidFill>
                  <a:schemeClr val="accent5">
                    <a:lumMod val="20000"/>
                    <a:lumOff val="80000"/>
                  </a:schemeClr>
                </a:solidFill>
              </a:rPr>
              <a:t>Download link </a:t>
            </a:r>
            <a:r>
              <a:rPr lang="en-US" dirty="0">
                <a:solidFill>
                  <a:schemeClr val="accent5">
                    <a:lumMod val="20000"/>
                    <a:lumOff val="80000"/>
                  </a:schemeClr>
                </a:solidFill>
                <a:hlinkClick r:id="rId3"/>
              </a:rPr>
              <a:t>https://raw.github.com/lodash/lodash/3.3.1/lodash.js</a:t>
            </a:r>
            <a:endParaRPr lang="en-US" dirty="0" smtClean="0">
              <a:solidFill>
                <a:schemeClr val="accent5">
                  <a:lumMod val="20000"/>
                  <a:lumOff val="80000"/>
                </a:schemeClr>
              </a:solidFill>
            </a:endParaRPr>
          </a:p>
        </p:txBody>
      </p:sp>
      <p:sp>
        <p:nvSpPr>
          <p:cNvPr id="508930" name="Rectangle 2"/>
          <p:cNvSpPr>
            <a:spLocks noGrp="1" noChangeArrowheads="1"/>
          </p:cNvSpPr>
          <p:nvPr>
            <p:ph type="title"/>
          </p:nvPr>
        </p:nvSpPr>
        <p:spPr/>
        <p:txBody>
          <a:bodyPr>
            <a:normAutofit/>
          </a:bodyPr>
          <a:lstStyle/>
          <a:p>
            <a:r>
              <a:rPr lang="en-US" dirty="0" smtClean="0"/>
              <a:t>What is lodash.js?</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35</a:t>
            </a:fld>
            <a:endParaRPr lang="en-US" dirty="0">
              <a:solidFill>
                <a:prstClr val="white">
                  <a:tint val="75000"/>
                </a:prstClr>
              </a:solidFill>
            </a:endParaRPr>
          </a:p>
        </p:txBody>
      </p:sp>
      <p:sp>
        <p:nvSpPr>
          <p:cNvPr id="5" name="Rectangle 5"/>
          <p:cNvSpPr>
            <a:spLocks noChangeArrowheads="1"/>
          </p:cNvSpPr>
          <p:nvPr/>
        </p:nvSpPr>
        <p:spPr bwMode="auto">
          <a:xfrm>
            <a:off x="836612" y="2659963"/>
            <a:ext cx="10076942" cy="198823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110000"/>
              </a:lnSpc>
              <a:buClr>
                <a:srgbClr val="A19574">
                  <a:lumMod val="40000"/>
                  <a:lumOff val="60000"/>
                </a:srgb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_.assign({ 'a': 1 }, { 'b': 2 }, { 'c': 3 });</a:t>
            </a:r>
            <a:b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800" b="1" noProof="1">
                <a:solidFill>
                  <a:srgbClr val="F0A22E">
                    <a:lumMod val="60000"/>
                    <a:lumOff val="40000"/>
                  </a:srgbClr>
                </a:solidFill>
                <a:effectLst>
                  <a:outerShdw blurRad="38100" dist="38100" dir="2700000" algn="tl">
                    <a:srgbClr val="000000">
                      <a:alpha val="43137"/>
                    </a:srgbClr>
                  </a:outerShdw>
                </a:effectLst>
                <a:latin typeface="Consolas" pitchFamily="49" charset="0"/>
                <a:cs typeface="Consolas" pitchFamily="49" charset="0"/>
              </a:rPr>
              <a:t>// → { 'a': 1, 'b': 2, 'c': 3 }</a:t>
            </a:r>
            <a:br>
              <a:rPr lang="en-US" sz="2800" b="1" noProof="1">
                <a:solidFill>
                  <a:srgbClr val="F0A22E">
                    <a:lumMod val="60000"/>
                    <a:lumOff val="40000"/>
                  </a:srgbClr>
                </a:solidFill>
                <a:effectLst>
                  <a:outerShdw blurRad="38100" dist="38100" dir="2700000" algn="tl">
                    <a:srgbClr val="000000">
                      <a:alpha val="43137"/>
                    </a:srgbClr>
                  </a:outerShdw>
                </a:effectLst>
                <a:latin typeface="Consolas" pitchFamily="49" charset="0"/>
                <a:cs typeface="Consolas" pitchFamily="49" charset="0"/>
              </a:rPr>
            </a:b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_.map([1, 2, 3], function(n) { return n * 3; });</a:t>
            </a:r>
            <a:b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800" b="1" noProof="1">
                <a:solidFill>
                  <a:srgbClr val="F0A22E">
                    <a:lumMod val="60000"/>
                    <a:lumOff val="40000"/>
                  </a:srgbClr>
                </a:solidFill>
                <a:effectLst>
                  <a:outerShdw blurRad="38100" dist="38100" dir="2700000" algn="tl">
                    <a:srgbClr val="000000">
                      <a:alpha val="43137"/>
                    </a:srgbClr>
                  </a:outerShdw>
                </a:effectLst>
                <a:latin typeface="Consolas" pitchFamily="49" charset="0"/>
                <a:cs typeface="Consolas" pitchFamily="49" charset="0"/>
              </a:rPr>
              <a:t>// → [3, 6, 9]</a:t>
            </a:r>
          </a:p>
        </p:txBody>
      </p:sp>
    </p:spTree>
    <p:extLst>
      <p:ext uri="{BB962C8B-B14F-4D97-AF65-F5344CB8AC3E}">
        <p14:creationId xmlns:p14="http://schemas.microsoft.com/office/powerpoint/2010/main" val="319851608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36</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a:t>Lo-Dash </a:t>
            </a:r>
            <a:r>
              <a:rPr lang="en-US" dirty="0" smtClean="0"/>
              <a:t>(and it’s older cousin Underscore.js) provide functional programming library</a:t>
            </a:r>
          </a:p>
          <a:p>
            <a:pPr lvl="1"/>
            <a:r>
              <a:rPr lang="en-US" dirty="0" smtClean="0"/>
              <a:t>array manipulation</a:t>
            </a:r>
          </a:p>
          <a:p>
            <a:pPr lvl="1"/>
            <a:r>
              <a:rPr lang="en-US" dirty="0" smtClean="0"/>
              <a:t>collections manipulation</a:t>
            </a:r>
          </a:p>
          <a:p>
            <a:pPr lvl="1"/>
            <a:r>
              <a:rPr lang="en-US" dirty="0" smtClean="0"/>
              <a:t>function customization</a:t>
            </a:r>
          </a:p>
          <a:p>
            <a:pPr lvl="1"/>
            <a:r>
              <a:rPr lang="en-US" dirty="0" smtClean="0"/>
              <a:t>object creation</a:t>
            </a:r>
          </a:p>
          <a:p>
            <a:pPr lvl="1"/>
            <a:r>
              <a:rPr lang="en-US" dirty="0" smtClean="0"/>
              <a:t>string manipulation</a:t>
            </a:r>
          </a:p>
          <a:p>
            <a:pPr lvl="1"/>
            <a:r>
              <a:rPr lang="en-US" dirty="0" smtClean="0"/>
              <a:t>and many more…</a:t>
            </a:r>
            <a:endParaRPr lang="en-US" dirty="0"/>
          </a:p>
        </p:txBody>
      </p:sp>
      <p:sp>
        <p:nvSpPr>
          <p:cNvPr id="4" name="Title 3"/>
          <p:cNvSpPr>
            <a:spLocks noGrp="1"/>
          </p:cNvSpPr>
          <p:nvPr>
            <p:ph type="title"/>
          </p:nvPr>
        </p:nvSpPr>
        <p:spPr/>
        <p:txBody>
          <a:bodyPr/>
          <a:lstStyle/>
          <a:p>
            <a:r>
              <a:rPr lang="en-US" dirty="0" smtClean="0"/>
              <a:t>What do we use Lo-Dash for?</a:t>
            </a:r>
            <a:endParaRPr lang="en-US" dirty="0"/>
          </a:p>
        </p:txBody>
      </p:sp>
    </p:spTree>
    <p:extLst>
      <p:ext uri="{BB962C8B-B14F-4D97-AF65-F5344CB8AC3E}">
        <p14:creationId xmlns:p14="http://schemas.microsoft.com/office/powerpoint/2010/main" val="3025894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446212" y="4648200"/>
            <a:ext cx="8938472" cy="820600"/>
          </a:xfrm>
        </p:spPr>
        <p:txBody>
          <a:bodyPr/>
          <a:lstStyle/>
          <a:p>
            <a:r>
              <a:rPr lang="en-US" dirty="0" smtClean="0"/>
              <a:t>Lo-Dash</a:t>
            </a:r>
            <a:endParaRPr lang="en-US" dirty="0"/>
          </a:p>
        </p:txBody>
      </p:sp>
      <p:sp>
        <p:nvSpPr>
          <p:cNvPr id="10" name="Subtitle 9"/>
          <p:cNvSpPr>
            <a:spLocks noGrp="1"/>
          </p:cNvSpPr>
          <p:nvPr>
            <p:ph type="body" idx="1"/>
          </p:nvPr>
        </p:nvSpPr>
        <p:spPr>
          <a:xfrm>
            <a:off x="1446212" y="5526368"/>
            <a:ext cx="8938472" cy="688256"/>
          </a:xfrm>
        </p:spPr>
        <p:txBody>
          <a:bodyPr/>
          <a:lstStyle/>
          <a:p>
            <a:r>
              <a:rPr lang="en-US" dirty="0" smtClean="0"/>
              <a:t>Live Demo</a:t>
            </a:r>
            <a:endParaRPr lang="en-US" dirty="0"/>
          </a:p>
        </p:txBody>
      </p:sp>
      <p:pic>
        <p:nvPicPr>
          <p:cNvPr id="2050" name="Picture 2" descr="C:\Users\Bi0GaMe\Downloads\functional-programming-for-optimization-problems-in-big-data-68-63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80379" y="1905000"/>
            <a:ext cx="60769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Bi0GaMe\Downloads\25654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8807" y="4038600"/>
            <a:ext cx="1377043" cy="137704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656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38</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514350" indent="-514350">
              <a:lnSpc>
                <a:spcPct val="100000"/>
              </a:lnSpc>
              <a:buFont typeface="+mj-lt"/>
              <a:buAutoNum type="arabicPeriod"/>
            </a:pPr>
            <a:r>
              <a:rPr lang="en-US" sz="3200" dirty="0" smtClean="0"/>
              <a:t>Associative Arrays</a:t>
            </a:r>
          </a:p>
          <a:p>
            <a:pPr marL="514350" indent="-514350">
              <a:lnSpc>
                <a:spcPct val="100000"/>
              </a:lnSpc>
              <a:buFont typeface="+mj-lt"/>
              <a:buAutoNum type="arabicPeriod"/>
            </a:pPr>
            <a:r>
              <a:rPr lang="en-US" sz="3200" dirty="0" smtClean="0"/>
              <a:t>Objects </a:t>
            </a:r>
            <a:r>
              <a:rPr lang="en-US" sz="3200" dirty="0" smtClean="0"/>
              <a:t>in JavaScript</a:t>
            </a:r>
          </a:p>
          <a:p>
            <a:pPr marL="819096" lvl="1" indent="-514350">
              <a:lnSpc>
                <a:spcPct val="100000"/>
              </a:lnSpc>
            </a:pPr>
            <a:r>
              <a:rPr lang="en-US" sz="2800" dirty="0" smtClean="0"/>
              <a:t>Reference types</a:t>
            </a:r>
          </a:p>
          <a:p>
            <a:pPr marL="819096" lvl="1" indent="-514350">
              <a:lnSpc>
                <a:spcPct val="100000"/>
              </a:lnSpc>
            </a:pPr>
            <a:r>
              <a:rPr lang="en-US" sz="2800" dirty="0" smtClean="0"/>
              <a:t>Primitive types</a:t>
            </a:r>
          </a:p>
          <a:p>
            <a:pPr marL="819096" lvl="1" indent="-514350">
              <a:lnSpc>
                <a:spcPct val="100000"/>
              </a:lnSpc>
            </a:pPr>
            <a:r>
              <a:rPr lang="en-US" sz="2800" dirty="0" smtClean="0"/>
              <a:t>What is JSON? JSON </a:t>
            </a:r>
            <a:r>
              <a:rPr lang="en-US" sz="2800" dirty="0" smtClean="0">
                <a:sym typeface="Wingdings" panose="05000000000000000000" pitchFamily="2" charset="2"/>
              </a:rPr>
              <a:t>  String</a:t>
            </a:r>
            <a:endParaRPr lang="en-US" sz="2800" dirty="0" smtClean="0"/>
          </a:p>
          <a:p>
            <a:pPr marL="514350" indent="-514350">
              <a:lnSpc>
                <a:spcPct val="100000"/>
              </a:lnSpc>
              <a:buFont typeface="+mj-lt"/>
              <a:buAutoNum type="arabicPeriod"/>
            </a:pPr>
            <a:r>
              <a:rPr lang="en-US" sz="3200" dirty="0" smtClean="0"/>
              <a:t>Lo-Dash Library for performance</a:t>
            </a:r>
            <a:endParaRPr lang="en-US" sz="3600" dirty="0" smtClean="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12" y="1377953"/>
            <a:ext cx="3791856" cy="281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lstStyle/>
          <a:p>
            <a:r>
              <a:rPr lang="en-US" noProof="1"/>
              <a:t>Associative Arrays</a:t>
            </a:r>
            <a:r>
              <a:rPr lang="bg-BG" noProof="1"/>
              <a:t> </a:t>
            </a:r>
            <a:r>
              <a:rPr lang="en-US" noProof="1"/>
              <a:t>and </a:t>
            </a:r>
            <a:r>
              <a:rPr lang="en-US" dirty="0"/>
              <a:t>Objects </a:t>
            </a:r>
          </a:p>
        </p:txBody>
      </p:sp>
      <p:pic>
        <p:nvPicPr>
          <p:cNvPr id="13" name="Picture 12">
            <a:hlinkClick r:id="rId13"/>
          </p:cNvPr>
          <p:cNvPicPr>
            <a:picLocks noChangeAspect="1"/>
          </p:cNvPicPr>
          <p:nvPr/>
        </p:nvPicPr>
        <p:blipFill>
          <a:blip r:embed="rId14"/>
          <a:stretch>
            <a:fillRect/>
          </a:stretch>
        </p:blipFill>
        <p:spPr>
          <a:xfrm>
            <a:off x="4358563" y="5373443"/>
            <a:ext cx="2753589" cy="849556"/>
          </a:xfrm>
          <a:prstGeom prst="roundRect">
            <a:avLst>
              <a:gd name="adj" fmla="val 2953"/>
            </a:avLst>
          </a:prstGeom>
        </p:spPr>
      </p:pic>
      <p:sp>
        <p:nvSpPr>
          <p:cNvPr id="3" name="Text Placeholder 2"/>
          <p:cNvSpPr>
            <a:spLocks noGrp="1"/>
          </p:cNvSpPr>
          <p:nvPr>
            <p:ph type="body" sz="quarter" idx="10"/>
          </p:nvPr>
        </p:nvSpPr>
        <p:spPr/>
        <p:txBody>
          <a:bodyPr/>
          <a:lstStyle/>
          <a:p>
            <a:r>
              <a:rPr lang="en-US" dirty="0">
                <a:hlinkClick r:id="rId15"/>
              </a:rPr>
              <a:t>https://softuni.bg/courses/javascript-basics</a:t>
            </a:r>
            <a:endParaRPr lang="en-US" dirty="0"/>
          </a:p>
        </p:txBody>
      </p:sp>
      <p:pic>
        <p:nvPicPr>
          <p:cNvPr id="16" name="Picture 15">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18" name="Picture 17">
            <a:hlinkClick r:id="rId18"/>
          </p:cNvPr>
          <p:cNvPicPr>
            <a:picLocks noChangeAspect="1"/>
          </p:cNvPicPr>
          <p:nvPr/>
        </p:nvPicPr>
        <p:blipFill>
          <a:blip r:embed="rId19"/>
          <a:stretch>
            <a:fillRect/>
          </a:stretch>
        </p:blipFill>
        <p:spPr>
          <a:xfrm>
            <a:off x="8075612" y="1316222"/>
            <a:ext cx="3631158" cy="783191"/>
          </a:xfrm>
          <a:prstGeom prst="roundRect">
            <a:avLst>
              <a:gd name="adj" fmla="val 3159"/>
            </a:avLst>
          </a:prstGeom>
        </p:spPr>
      </p:pic>
      <p:pic>
        <p:nvPicPr>
          <p:cNvPr id="4" name="Picture 3">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4101465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a:t>
            </a:fld>
            <a:endParaRPr lang="en-US" dirty="0">
              <a:solidFill>
                <a:prstClr val="white">
                  <a:tint val="75000"/>
                </a:prstClr>
              </a:solidFill>
            </a:endParaRPr>
          </a:p>
        </p:txBody>
      </p:sp>
      <p:sp>
        <p:nvSpPr>
          <p:cNvPr id="3" name="Content Placeholder 2"/>
          <p:cNvSpPr>
            <a:spLocks noGrp="1"/>
          </p:cNvSpPr>
          <p:nvPr>
            <p:ph idx="1"/>
          </p:nvPr>
        </p:nvSpPr>
        <p:spPr>
          <a:xfrm>
            <a:off x="190413" y="1066800"/>
            <a:ext cx="11804822" cy="5570355"/>
          </a:xfrm>
        </p:spPr>
        <p:txBody>
          <a:bodyPr/>
          <a:lstStyle/>
          <a:p>
            <a:pPr>
              <a:lnSpc>
                <a:spcPct val="100000"/>
              </a:lnSpc>
            </a:pPr>
            <a:r>
              <a:rPr lang="en-US" dirty="0" smtClean="0">
                <a:solidFill>
                  <a:schemeClr val="tx2">
                    <a:lumMod val="75000"/>
                  </a:schemeClr>
                </a:solidFill>
              </a:rPr>
              <a:t>Associative arrays </a:t>
            </a:r>
            <a:r>
              <a:rPr lang="en-US" dirty="0" smtClean="0"/>
              <a:t>in JavaScript are called </a:t>
            </a:r>
            <a:r>
              <a:rPr lang="en-US" dirty="0">
                <a:solidFill>
                  <a:schemeClr val="tx2">
                    <a:lumMod val="75000"/>
                  </a:schemeClr>
                </a:solidFill>
              </a:rPr>
              <a:t>Objects</a:t>
            </a:r>
            <a:r>
              <a:rPr lang="en-US" dirty="0" smtClean="0"/>
              <a:t> holding a set of </a:t>
            </a:r>
            <a:r>
              <a:rPr lang="en-US" dirty="0">
                <a:solidFill>
                  <a:schemeClr val="tx2">
                    <a:lumMod val="75000"/>
                  </a:schemeClr>
                </a:solidFill>
              </a:rPr>
              <a:t>key-value</a:t>
            </a:r>
            <a:r>
              <a:rPr lang="en-US" dirty="0" smtClean="0"/>
              <a:t> pairs</a:t>
            </a:r>
            <a:endParaRPr lang="en-US" dirty="0" smtClean="0">
              <a:solidFill>
                <a:schemeClr val="tx2">
                  <a:lumMod val="75000"/>
                </a:schemeClr>
              </a:solidFill>
            </a:endParaRPr>
          </a:p>
        </p:txBody>
      </p:sp>
      <p:sp>
        <p:nvSpPr>
          <p:cNvPr id="4" name="Title 3"/>
          <p:cNvSpPr>
            <a:spLocks noGrp="1"/>
          </p:cNvSpPr>
          <p:nvPr>
            <p:ph type="title"/>
          </p:nvPr>
        </p:nvSpPr>
        <p:spPr/>
        <p:txBody>
          <a:bodyPr/>
          <a:lstStyle/>
          <a:p>
            <a:r>
              <a:rPr lang="en-US" dirty="0"/>
              <a:t>Associative </a:t>
            </a:r>
            <a:r>
              <a:rPr lang="en-US" dirty="0" smtClean="0"/>
              <a:t>Arrays (Maps, Dictionaries)</a:t>
            </a:r>
            <a:endParaRPr lang="en-US" dirty="0"/>
          </a:p>
        </p:txBody>
      </p:sp>
      <p:sp>
        <p:nvSpPr>
          <p:cNvPr id="6" name="Rectangle 5"/>
          <p:cNvSpPr/>
          <p:nvPr/>
        </p:nvSpPr>
        <p:spPr>
          <a:xfrm>
            <a:off x="1048243" y="2743200"/>
            <a:ext cx="3369769" cy="641714"/>
          </a:xfrm>
          <a:prstGeom prst="rect">
            <a:avLst/>
          </a:prstGeom>
        </p:spPr>
        <p:txBody>
          <a:bodyPr wrap="none">
            <a:spAutoFit/>
          </a:bodyPr>
          <a:lstStyle/>
          <a:p>
            <a:pPr marL="304747" indent="-304747">
              <a:lnSpc>
                <a:spcPct val="105000"/>
              </a:lnSpc>
              <a:spcBef>
                <a:spcPts val="600"/>
              </a:spcBef>
              <a:spcAft>
                <a:spcPts val="600"/>
              </a:spcAft>
              <a:buClr>
                <a:srgbClr val="F2B254"/>
              </a:buClr>
              <a:buSzPct val="100000"/>
              <a:buFont typeface="Wingdings" panose="05000000000000000000" pitchFamily="2" charset="2"/>
              <a:buChar char="§"/>
            </a:pPr>
            <a:r>
              <a:rPr lang="en-US" sz="3400" dirty="0">
                <a:solidFill>
                  <a:prstClr val="white"/>
                </a:solidFill>
              </a:rPr>
              <a:t>Traditional array</a:t>
            </a:r>
          </a:p>
        </p:txBody>
      </p:sp>
      <p:sp>
        <p:nvSpPr>
          <p:cNvPr id="7" name="Rectangle 6"/>
          <p:cNvSpPr/>
          <p:nvPr/>
        </p:nvSpPr>
        <p:spPr>
          <a:xfrm>
            <a:off x="7161213" y="2743200"/>
            <a:ext cx="3581400" cy="641714"/>
          </a:xfrm>
          <a:prstGeom prst="rect">
            <a:avLst/>
          </a:prstGeom>
        </p:spPr>
        <p:txBody>
          <a:bodyPr wrap="square">
            <a:spAutoFit/>
          </a:bodyPr>
          <a:lstStyle/>
          <a:p>
            <a:pPr marL="304747" indent="-304747">
              <a:lnSpc>
                <a:spcPct val="105000"/>
              </a:lnSpc>
              <a:spcBef>
                <a:spcPts val="600"/>
              </a:spcBef>
              <a:spcAft>
                <a:spcPts val="600"/>
              </a:spcAft>
              <a:buClr>
                <a:srgbClr val="F2B254"/>
              </a:buClr>
              <a:buSzPct val="100000"/>
              <a:buFont typeface="Wingdings" panose="05000000000000000000" pitchFamily="2" charset="2"/>
              <a:buChar char="§"/>
            </a:pPr>
            <a:r>
              <a:rPr lang="en-US" sz="3400" dirty="0" smtClean="0">
                <a:solidFill>
                  <a:prstClr val="white"/>
                </a:solidFill>
              </a:rPr>
              <a:t>Associative array</a:t>
            </a:r>
            <a:endParaRPr lang="en-US" sz="3400" dirty="0">
              <a:solidFill>
                <a:prstClr val="white"/>
              </a:solidFill>
            </a:endParaRPr>
          </a:p>
        </p:txBody>
      </p:sp>
      <p:sp>
        <p:nvSpPr>
          <p:cNvPr id="8" name="Rounded Rectangle 7"/>
          <p:cNvSpPr/>
          <p:nvPr/>
        </p:nvSpPr>
        <p:spPr>
          <a:xfrm>
            <a:off x="989012" y="3531626"/>
            <a:ext cx="5410200" cy="2530476"/>
          </a:xfrm>
          <a:prstGeom prst="roundRect">
            <a:avLst>
              <a:gd name="adj" fmla="val 6659"/>
            </a:avLst>
          </a:prstGeom>
          <a:solidFill>
            <a:schemeClr val="accent5">
              <a:lumMod val="40000"/>
              <a:lumOff val="60000"/>
              <a:alpha val="20000"/>
            </a:schemeClr>
          </a:solidFill>
          <a:ln w="12700">
            <a:solidFill>
              <a:schemeClr val="accent5">
                <a:lumMod val="60000"/>
                <a:lumOff val="40000"/>
                <a:alpha val="50000"/>
              </a:schemeClr>
            </a:solidFill>
            <a:prstDash val="sysDash"/>
          </a:ln>
        </p:spPr>
        <p:txBody>
          <a:bodyPr vert="horz" wrap="square" lIns="144000" tIns="108000" rIns="144000" bIns="108000" rtlCol="0">
            <a:noAutofit/>
          </a:bodyPr>
          <a:lstStyle/>
          <a:p>
            <a:pPr>
              <a:buClr>
                <a:srgbClr val="F2B254"/>
              </a:buClr>
              <a:buSzPct val="100000"/>
              <a:buFont typeface="Wingdings" panose="05000000000000000000" pitchFamily="2" charset="2"/>
              <a:buNone/>
            </a:pPr>
            <a:endPar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Text Box 18"/>
          <p:cNvSpPr txBox="1">
            <a:spLocks noChangeArrowheads="1"/>
          </p:cNvSpPr>
          <p:nvPr/>
        </p:nvSpPr>
        <p:spPr bwMode="auto">
          <a:xfrm>
            <a:off x="2364489" y="4203784"/>
            <a:ext cx="3536546" cy="523220"/>
          </a:xfrm>
          <a:prstGeom prst="rect">
            <a:avLst/>
          </a:prstGeom>
          <a:noFill/>
          <a:ln w="9525" algn="ctr">
            <a:noFill/>
            <a:miter lim="800000"/>
            <a:headEnd/>
            <a:tailEnd/>
          </a:ln>
          <a:effectLst/>
        </p:spPr>
        <p:txBody>
          <a:bodyPr wrap="none">
            <a:spAutoFit/>
          </a:bodyPr>
          <a:lstStyle/>
          <a:p>
            <a:pPr algn="ctr"/>
            <a:r>
              <a:rPr lang="bg-BG" sz="2700" b="1" dirty="0" smtClean="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0</a:t>
            </a:r>
            <a:r>
              <a:rPr lang="en-US" sz="2700" b="1" dirty="0" smtClean="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1 </a:t>
            </a:r>
            <a:r>
              <a:rPr lang="en-US" sz="2700" b="1" dirty="0" smtClean="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2 </a:t>
            </a:r>
            <a:r>
              <a:rPr lang="en-US" sz="2700" b="1" dirty="0" smtClean="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3 </a:t>
            </a:r>
            <a:r>
              <a:rPr lang="en-US" sz="2700" b="1" dirty="0" smtClean="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prstClr val="white">
                    <a:lumMod val="20000"/>
                    <a:lumOff val="80000"/>
                  </a:prstClr>
                </a:solidFill>
                <a:effectLst>
                  <a:outerShdw blurRad="38100" dist="38100" dir="2700000" algn="tl">
                    <a:srgbClr val="000000">
                      <a:alpha val="43137"/>
                    </a:srgbClr>
                  </a:outerShdw>
                </a:effectLst>
                <a:latin typeface="Consolas" pitchFamily="49" charset="0"/>
                <a:cs typeface="Consolas" pitchFamily="49" charset="0"/>
              </a:rPr>
              <a:t>4</a:t>
            </a:r>
          </a:p>
        </p:txBody>
      </p:sp>
      <p:graphicFrame>
        <p:nvGraphicFramePr>
          <p:cNvPr id="10" name="Group 134"/>
          <p:cNvGraphicFramePr>
            <a:graphicFrameLocks/>
          </p:cNvGraphicFramePr>
          <p:nvPr>
            <p:extLst>
              <p:ext uri="{D42A27DB-BD31-4B8C-83A1-F6EECF244321}">
                <p14:modId xmlns:p14="http://schemas.microsoft.com/office/powerpoint/2010/main" val="2905963151"/>
              </p:ext>
            </p:extLst>
          </p:nvPr>
        </p:nvGraphicFramePr>
        <p:xfrm>
          <a:off x="2213900" y="4766065"/>
          <a:ext cx="3858870" cy="638447"/>
        </p:xfrm>
        <a:graphic>
          <a:graphicData uri="http://schemas.openxmlformats.org/drawingml/2006/table">
            <a:tbl>
              <a:tblPr/>
              <a:tblGrid>
                <a:gridCol w="771774"/>
                <a:gridCol w="771774"/>
                <a:gridCol w="771774"/>
                <a:gridCol w="771774"/>
                <a:gridCol w="771774"/>
              </a:tblGrid>
              <a:tr h="638447">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8</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-3</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12</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408</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33</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bl>
          </a:graphicData>
        </a:graphic>
      </p:graphicFrame>
      <p:sp>
        <p:nvSpPr>
          <p:cNvPr id="11" name="Rounded Rectangle 10"/>
          <p:cNvSpPr/>
          <p:nvPr/>
        </p:nvSpPr>
        <p:spPr>
          <a:xfrm>
            <a:off x="7085012" y="3531626"/>
            <a:ext cx="3962400" cy="2530476"/>
          </a:xfrm>
          <a:prstGeom prst="roundRect">
            <a:avLst>
              <a:gd name="adj" fmla="val 6659"/>
            </a:avLst>
          </a:prstGeom>
          <a:solidFill>
            <a:schemeClr val="accent5">
              <a:lumMod val="40000"/>
              <a:lumOff val="60000"/>
              <a:alpha val="20000"/>
            </a:schemeClr>
          </a:solidFill>
          <a:ln w="12700">
            <a:solidFill>
              <a:schemeClr val="accent5">
                <a:lumMod val="60000"/>
                <a:lumOff val="40000"/>
                <a:alpha val="50000"/>
              </a:schemeClr>
            </a:solidFill>
            <a:prstDash val="sysDash"/>
          </a:ln>
        </p:spPr>
        <p:txBody>
          <a:bodyPr vert="horz" wrap="square" lIns="144000" tIns="108000" rIns="144000" bIns="108000" rtlCol="0">
            <a:noAutofit/>
          </a:bodyPr>
          <a:lstStyle/>
          <a:p>
            <a:pPr>
              <a:buClr>
                <a:srgbClr val="F2B254"/>
              </a:buClr>
              <a:buSzPct val="100000"/>
              <a:buFont typeface="Wingdings" panose="05000000000000000000" pitchFamily="2" charset="2"/>
              <a:buNone/>
            </a:pPr>
            <a:endPar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13" name="Group 134"/>
          <p:cNvGraphicFramePr>
            <a:graphicFrameLocks/>
          </p:cNvGraphicFramePr>
          <p:nvPr>
            <p:extLst>
              <p:ext uri="{D42A27DB-BD31-4B8C-83A1-F6EECF244321}">
                <p14:modId xmlns:p14="http://schemas.microsoft.com/office/powerpoint/2010/main" val="155383471"/>
              </p:ext>
            </p:extLst>
          </p:nvPr>
        </p:nvGraphicFramePr>
        <p:xfrm>
          <a:off x="7437924" y="4200594"/>
          <a:ext cx="3254992" cy="1554480"/>
        </p:xfrm>
        <a:graphic>
          <a:graphicData uri="http://schemas.openxmlformats.org/drawingml/2006/table">
            <a:tbl>
              <a:tblPr/>
              <a:tblGrid>
                <a:gridCol w="1807192"/>
                <a:gridCol w="1447800"/>
              </a:tblGrid>
              <a:tr h="512477">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orange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2.30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r h="512477">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apple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1.50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r h="512477">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tomato</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3.80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bl>
          </a:graphicData>
        </a:graphic>
      </p:graphicFrame>
      <p:sp>
        <p:nvSpPr>
          <p:cNvPr id="14" name="TextBox 13"/>
          <p:cNvSpPr txBox="1"/>
          <p:nvPr/>
        </p:nvSpPr>
        <p:spPr>
          <a:xfrm>
            <a:off x="7473261" y="3635119"/>
            <a:ext cx="1722159" cy="523220"/>
          </a:xfrm>
          <a:prstGeom prst="rect">
            <a:avLst/>
          </a:prstGeom>
          <a:noFill/>
        </p:spPr>
        <p:txBody>
          <a:bodyPr wrap="square" rtlCol="0">
            <a:spAutoFit/>
          </a:bodyPr>
          <a:lstStyle/>
          <a:p>
            <a:pPr algn="ctr"/>
            <a:r>
              <a:rPr lang="en-US" sz="2800" dirty="0" smtClean="0">
                <a:solidFill>
                  <a:prstClr val="white"/>
                </a:solidFill>
              </a:rPr>
              <a:t>key</a:t>
            </a:r>
            <a:endParaRPr lang="en-US" sz="2800" dirty="0">
              <a:solidFill>
                <a:prstClr val="white"/>
              </a:solidFill>
            </a:endParaRPr>
          </a:p>
        </p:txBody>
      </p:sp>
      <p:sp>
        <p:nvSpPr>
          <p:cNvPr id="15" name="TextBox 14"/>
          <p:cNvSpPr txBox="1"/>
          <p:nvPr/>
        </p:nvSpPr>
        <p:spPr>
          <a:xfrm>
            <a:off x="9294812" y="3639614"/>
            <a:ext cx="1300217" cy="523220"/>
          </a:xfrm>
          <a:prstGeom prst="rect">
            <a:avLst/>
          </a:prstGeom>
          <a:noFill/>
        </p:spPr>
        <p:txBody>
          <a:bodyPr wrap="square" rtlCol="0">
            <a:spAutoFit/>
          </a:bodyPr>
          <a:lstStyle/>
          <a:p>
            <a:pPr algn="ctr"/>
            <a:r>
              <a:rPr lang="en-US" sz="2800" dirty="0" smtClean="0">
                <a:solidFill>
                  <a:prstClr val="white"/>
                </a:solidFill>
              </a:rPr>
              <a:t>value</a:t>
            </a:r>
            <a:endParaRPr lang="en-US" sz="2800" dirty="0">
              <a:solidFill>
                <a:prstClr val="white"/>
              </a:solidFill>
            </a:endParaRPr>
          </a:p>
        </p:txBody>
      </p:sp>
      <p:sp>
        <p:nvSpPr>
          <p:cNvPr id="16" name="TextBox 15"/>
          <p:cNvSpPr txBox="1"/>
          <p:nvPr/>
        </p:nvSpPr>
        <p:spPr>
          <a:xfrm>
            <a:off x="1119804" y="4207193"/>
            <a:ext cx="1012208" cy="523220"/>
          </a:xfrm>
          <a:prstGeom prst="rect">
            <a:avLst/>
          </a:prstGeom>
          <a:noFill/>
        </p:spPr>
        <p:txBody>
          <a:bodyPr wrap="square" rtlCol="0">
            <a:spAutoFit/>
          </a:bodyPr>
          <a:lstStyle/>
          <a:p>
            <a:pPr algn="ctr"/>
            <a:r>
              <a:rPr lang="en-US" sz="2800" dirty="0" smtClean="0">
                <a:solidFill>
                  <a:prstClr val="white"/>
                </a:solidFill>
              </a:rPr>
              <a:t>key</a:t>
            </a:r>
            <a:endParaRPr lang="en-US" sz="2800" dirty="0">
              <a:solidFill>
                <a:prstClr val="white"/>
              </a:solidFill>
            </a:endParaRPr>
          </a:p>
        </p:txBody>
      </p:sp>
      <p:sp>
        <p:nvSpPr>
          <p:cNvPr id="17" name="TextBox 16"/>
          <p:cNvSpPr txBox="1"/>
          <p:nvPr/>
        </p:nvSpPr>
        <p:spPr>
          <a:xfrm>
            <a:off x="1119804" y="4840348"/>
            <a:ext cx="1012207" cy="523220"/>
          </a:xfrm>
          <a:prstGeom prst="rect">
            <a:avLst/>
          </a:prstGeom>
          <a:noFill/>
        </p:spPr>
        <p:txBody>
          <a:bodyPr wrap="square" rtlCol="0">
            <a:spAutoFit/>
          </a:bodyPr>
          <a:lstStyle/>
          <a:p>
            <a:pPr algn="ctr"/>
            <a:r>
              <a:rPr lang="en-US" sz="2800" dirty="0" smtClean="0">
                <a:solidFill>
                  <a:prstClr val="white"/>
                </a:solidFill>
              </a:rPr>
              <a:t>value</a:t>
            </a:r>
            <a:endParaRPr lang="en-US" sz="2800" dirty="0">
              <a:solidFill>
                <a:prstClr val="white"/>
              </a:solidFill>
            </a:endParaRPr>
          </a:p>
        </p:txBody>
      </p:sp>
    </p:spTree>
    <p:extLst>
      <p:ext uri="{BB962C8B-B14F-4D97-AF65-F5344CB8AC3E}">
        <p14:creationId xmlns:p14="http://schemas.microsoft.com/office/powerpoint/2010/main" val="385253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40</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Fundamentals of Computer Programming with C#</a:t>
            </a:r>
            <a:r>
              <a:rPr lang="en-US" sz="2000" dirty="0"/>
              <a:t>" </a:t>
            </a:r>
            <a:r>
              <a:rPr lang="en-US" sz="2000" dirty="0" smtClean="0"/>
              <a:t>book by Svetlin Nakov &amp; Co. under </a:t>
            </a:r>
            <a:r>
              <a:rPr lang="en-US" sz="2000" dirty="0" smtClean="0">
                <a:hlinkClick r:id="rId6"/>
              </a:rPr>
              <a:t>CC-BY-SA</a:t>
            </a:r>
            <a:r>
              <a:rPr lang="en-US" sz="2000" dirty="0" smtClean="0"/>
              <a:t> license</a:t>
            </a:r>
          </a:p>
          <a:p>
            <a:pPr lvl="1"/>
            <a:r>
              <a:rPr lang="en-US" sz="2000" dirty="0" smtClean="0"/>
              <a:t>"</a:t>
            </a:r>
            <a:r>
              <a:rPr lang="en-US" sz="2000" dirty="0" smtClean="0">
                <a:hlinkClick r:id="rId7"/>
              </a:rPr>
              <a:t>C# Part I</a:t>
            </a:r>
            <a:r>
              <a:rPr lang="en-US" sz="2000" dirty="0" smtClean="0"/>
              <a:t>" course by </a:t>
            </a:r>
            <a:r>
              <a:rPr lang="en-US" sz="2000" noProof="1" smtClean="0"/>
              <a:t>Telerik Academy</a:t>
            </a:r>
            <a:r>
              <a:rPr lang="en-US" sz="2000" dirty="0" smtClean="0"/>
              <a:t> under </a:t>
            </a:r>
            <a:r>
              <a:rPr lang="en-US" sz="2000" dirty="0" smtClean="0">
                <a:hlinkClick r:id="rId8"/>
              </a:rPr>
              <a:t>CC-BY-NC-SA</a:t>
            </a:r>
            <a:r>
              <a:rPr lang="en-US" sz="2000" dirty="0" smtClean="0"/>
              <a:t> license</a:t>
            </a:r>
            <a:endParaRPr lang="en-US" sz="2000" dirty="0"/>
          </a:p>
        </p:txBody>
      </p:sp>
    </p:spTree>
    <p:extLst>
      <p:ext uri="{BB962C8B-B14F-4D97-AF65-F5344CB8AC3E}">
        <p14:creationId xmlns:p14="http://schemas.microsoft.com/office/powerpoint/2010/main" val="92647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a:t>
            </a:fld>
            <a:endParaRPr lang="en-US" dirty="0">
              <a:solidFill>
                <a:prstClr val="white">
                  <a:tint val="75000"/>
                </a:prstClr>
              </a:solidFill>
            </a:endParaRPr>
          </a:p>
        </p:txBody>
      </p:sp>
      <p:sp>
        <p:nvSpPr>
          <p:cNvPr id="3" name="Content Placeholder 2"/>
          <p:cNvSpPr>
            <a:spLocks noGrp="1"/>
          </p:cNvSpPr>
          <p:nvPr>
            <p:ph idx="1"/>
          </p:nvPr>
        </p:nvSpPr>
        <p:spPr>
          <a:xfrm>
            <a:off x="190413" y="1066800"/>
            <a:ext cx="11804822" cy="5570355"/>
          </a:xfrm>
        </p:spPr>
        <p:txBody>
          <a:bodyPr>
            <a:normAutofit/>
          </a:bodyPr>
          <a:lstStyle/>
          <a:p>
            <a:pPr>
              <a:lnSpc>
                <a:spcPct val="110000"/>
              </a:lnSpc>
            </a:pPr>
            <a:r>
              <a:rPr lang="en-US" sz="3200" dirty="0" smtClean="0"/>
              <a:t>Initializing an associative array (object):</a:t>
            </a:r>
          </a:p>
          <a:p>
            <a:pPr>
              <a:lnSpc>
                <a:spcPct val="110000"/>
              </a:lnSpc>
            </a:pPr>
            <a:endParaRPr lang="en-US" sz="3200" dirty="0"/>
          </a:p>
          <a:p>
            <a:pPr>
              <a:lnSpc>
                <a:spcPct val="110000"/>
              </a:lnSpc>
            </a:pPr>
            <a:r>
              <a:rPr lang="en-US" sz="3200" dirty="0" smtClean="0"/>
              <a:t>Accessing elements by index:</a:t>
            </a:r>
          </a:p>
          <a:p>
            <a:pPr>
              <a:lnSpc>
                <a:spcPct val="110000"/>
              </a:lnSpc>
            </a:pPr>
            <a:endParaRPr lang="en-US" sz="3200" dirty="0"/>
          </a:p>
          <a:p>
            <a:pPr>
              <a:lnSpc>
                <a:spcPct val="110000"/>
              </a:lnSpc>
            </a:pPr>
            <a:r>
              <a:rPr lang="en-US" sz="3200" dirty="0" smtClean="0"/>
              <a:t>Inserting a new element / deleting element:</a:t>
            </a:r>
          </a:p>
          <a:p>
            <a:pPr>
              <a:lnSpc>
                <a:spcPct val="110000"/>
              </a:lnSpc>
            </a:pPr>
            <a:endParaRPr lang="en-US" sz="3200" dirty="0"/>
          </a:p>
          <a:p>
            <a:pPr>
              <a:lnSpc>
                <a:spcPct val="110000"/>
              </a:lnSpc>
            </a:pPr>
            <a:endParaRPr lang="en-US" sz="3200" dirty="0" smtClean="0"/>
          </a:p>
          <a:p>
            <a:pPr>
              <a:lnSpc>
                <a:spcPct val="110000"/>
              </a:lnSpc>
            </a:pPr>
            <a:r>
              <a:rPr lang="en-US" sz="3200" dirty="0" smtClean="0"/>
              <a:t>Objects are not arrays </a:t>
            </a:r>
            <a:r>
              <a:rPr lang="en-US" sz="3200" dirty="0" smtClean="0">
                <a:sym typeface="Wingdings" panose="05000000000000000000" pitchFamily="2" charset="2"/>
              </a:rPr>
              <a:t> no </a:t>
            </a:r>
            <a:r>
              <a:rPr lang="en-US" sz="3200"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length</a:t>
            </a:r>
            <a:r>
              <a:rPr lang="en-US" sz="3200" dirty="0" smtClean="0">
                <a:sym typeface="Wingdings" panose="05000000000000000000" pitchFamily="2" charset="2"/>
              </a:rPr>
              <a:t>, no </a:t>
            </a:r>
            <a:r>
              <a:rPr lang="en-US" sz="3200"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slice()</a:t>
            </a:r>
            <a:r>
              <a:rPr lang="en-US" sz="3200" dirty="0" smtClean="0">
                <a:sym typeface="Wingdings" panose="05000000000000000000" pitchFamily="2" charset="2"/>
              </a:rPr>
              <a:t>, no </a:t>
            </a:r>
            <a:r>
              <a:rPr lang="en-US" sz="3200"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join()</a:t>
            </a:r>
            <a:r>
              <a:rPr lang="en-US" sz="3200" dirty="0" smtClean="0">
                <a:sym typeface="Wingdings" panose="05000000000000000000" pitchFamily="2" charset="2"/>
              </a:rPr>
              <a:t>, …</a:t>
            </a:r>
            <a:endParaRPr lang="en-US" sz="3200" dirty="0"/>
          </a:p>
        </p:txBody>
      </p:sp>
      <p:sp>
        <p:nvSpPr>
          <p:cNvPr id="4" name="Title 3"/>
          <p:cNvSpPr>
            <a:spLocks noGrp="1"/>
          </p:cNvSpPr>
          <p:nvPr>
            <p:ph type="title"/>
          </p:nvPr>
        </p:nvSpPr>
        <p:spPr/>
        <p:txBody>
          <a:bodyPr/>
          <a:lstStyle/>
          <a:p>
            <a:r>
              <a:rPr lang="en-US" dirty="0" smtClean="0"/>
              <a:t>Associative Arrays in JavaScript</a:t>
            </a:r>
            <a:endParaRPr lang="en-US" dirty="0"/>
          </a:p>
        </p:txBody>
      </p:sp>
      <p:sp>
        <p:nvSpPr>
          <p:cNvPr id="6" name="Content Placeholder 2"/>
          <p:cNvSpPr txBox="1">
            <a:spLocks/>
          </p:cNvSpPr>
          <p:nvPr/>
        </p:nvSpPr>
        <p:spPr>
          <a:xfrm>
            <a:off x="636814" y="1820679"/>
            <a:ext cx="10915198" cy="4462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smtClean="0">
                <a:solidFill>
                  <a:srgbClr val="FBEEDC"/>
                </a:solidFill>
                <a:latin typeface="Consolas" pitchFamily="49" charset="0"/>
                <a:cs typeface="Consolas" pitchFamily="49" charset="0"/>
              </a:rPr>
              <a:t>var prices = { 'orange</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 2.30, 'apple</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 1.50, 'tomato</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 3.80 };</a:t>
            </a:r>
            <a:endParaRPr lang="en-US" sz="2300" noProof="1">
              <a:solidFill>
                <a:srgbClr val="FBEEDC"/>
              </a:solidFill>
              <a:latin typeface="Consolas" pitchFamily="49" charset="0"/>
              <a:cs typeface="Consolas" pitchFamily="49" charset="0"/>
            </a:endParaRPr>
          </a:p>
        </p:txBody>
      </p:sp>
      <p:sp>
        <p:nvSpPr>
          <p:cNvPr id="7" name="Content Placeholder 2"/>
          <p:cNvSpPr txBox="1">
            <a:spLocks/>
          </p:cNvSpPr>
          <p:nvPr/>
        </p:nvSpPr>
        <p:spPr>
          <a:xfrm>
            <a:off x="651214" y="3203203"/>
            <a:ext cx="10915198" cy="4462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a:solidFill>
                  <a:srgbClr val="FBEEDC"/>
                </a:solidFill>
                <a:latin typeface="Consolas" pitchFamily="49" charset="0"/>
                <a:cs typeface="Consolas" pitchFamily="49" charset="0"/>
              </a:rPr>
              <a:t>console.log(prices['orange</a:t>
            </a:r>
            <a:r>
              <a:rPr lang="en-US" sz="2300" noProof="1" smtClean="0">
                <a:solidFill>
                  <a:srgbClr val="FBEEDC"/>
                </a:solidFill>
                <a:latin typeface="Consolas" pitchFamily="49" charset="0"/>
                <a:cs typeface="Consolas" pitchFamily="49" charset="0"/>
              </a:rPr>
              <a:t>']); // 2.3</a:t>
            </a:r>
            <a:endParaRPr lang="en-US" sz="2300" noProof="1">
              <a:solidFill>
                <a:srgbClr val="FBEEDC"/>
              </a:solidFill>
              <a:latin typeface="Consolas" pitchFamily="49" charset="0"/>
              <a:cs typeface="Consolas" pitchFamily="49" charset="0"/>
            </a:endParaRPr>
          </a:p>
        </p:txBody>
      </p:sp>
      <p:sp>
        <p:nvSpPr>
          <p:cNvPr id="8" name="Content Placeholder 2"/>
          <p:cNvSpPr txBox="1">
            <a:spLocks/>
          </p:cNvSpPr>
          <p:nvPr/>
        </p:nvSpPr>
        <p:spPr>
          <a:xfrm>
            <a:off x="651214" y="4572000"/>
            <a:ext cx="10915198" cy="11541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smtClean="0">
                <a:solidFill>
                  <a:srgbClr val="FBEEDC"/>
                </a:solidFill>
                <a:latin typeface="Consolas" pitchFamily="49" charset="0"/>
                <a:cs typeface="Consolas" pitchFamily="49" charset="0"/>
              </a:rPr>
              <a:t>prices</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'cucumber'] = 1.25;</a:t>
            </a:r>
          </a:p>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smtClean="0">
                <a:solidFill>
                  <a:srgbClr val="FBEEDC"/>
                </a:solidFill>
                <a:latin typeface="Consolas" pitchFamily="49" charset="0"/>
                <a:cs typeface="Consolas" pitchFamily="49" charset="0"/>
              </a:rPr>
              <a:t>delete prices['orange'];</a:t>
            </a:r>
          </a:p>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a:solidFill>
                  <a:srgbClr val="FBEEDC"/>
                </a:solidFill>
                <a:latin typeface="Consolas" pitchFamily="49" charset="0"/>
                <a:cs typeface="Consolas" pitchFamily="49" charset="0"/>
              </a:rPr>
              <a:t>console.log(prices); </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apple: 1.5, tomato: 3.8, cucumber: 1.25} </a:t>
            </a:r>
          </a:p>
        </p:txBody>
      </p:sp>
    </p:spTree>
    <p:extLst>
      <p:ext uri="{BB962C8B-B14F-4D97-AF65-F5344CB8AC3E}">
        <p14:creationId xmlns:p14="http://schemas.microsoft.com/office/powerpoint/2010/main" val="39956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6</a:t>
            </a:fld>
            <a:endParaRPr lang="en-US" dirty="0">
              <a:solidFill>
                <a:prstClr val="white">
                  <a:tint val="75000"/>
                </a:prstClr>
              </a:solidFill>
            </a:endParaRPr>
          </a:p>
        </p:txBody>
      </p:sp>
      <p:sp>
        <p:nvSpPr>
          <p:cNvPr id="3" name="Content Placeholder 2"/>
          <p:cNvSpPr>
            <a:spLocks noGrp="1"/>
          </p:cNvSpPr>
          <p:nvPr>
            <p:ph idx="1"/>
          </p:nvPr>
        </p:nvSpPr>
        <p:spPr/>
        <p:txBody>
          <a:bodyPr/>
          <a:lstStyle/>
          <a:p>
            <a:pPr>
              <a:lnSpc>
                <a:spcPct val="100000"/>
              </a:lnSpc>
              <a:spcBef>
                <a:spcPts val="400"/>
              </a:spcBef>
            </a:pPr>
            <a:r>
              <a:rPr lang="en-US" dirty="0" smtClean="0"/>
              <a:t>Processing associative arrays (objects) by for-in loop</a:t>
            </a:r>
          </a:p>
          <a:p>
            <a:pPr>
              <a:lnSpc>
                <a:spcPct val="100000"/>
              </a:lnSpc>
              <a:spcBef>
                <a:spcPts val="400"/>
              </a:spcBef>
            </a:pPr>
            <a:endParaRPr lang="en-US" dirty="0"/>
          </a:p>
          <a:p>
            <a:pPr>
              <a:lnSpc>
                <a:spcPct val="100000"/>
              </a:lnSpc>
              <a:spcBef>
                <a:spcPts val="400"/>
              </a:spcBef>
            </a:pPr>
            <a:endParaRPr lang="en-US" dirty="0" smtClean="0"/>
          </a:p>
          <a:p>
            <a:pPr>
              <a:lnSpc>
                <a:spcPct val="100000"/>
              </a:lnSpc>
              <a:spcBef>
                <a:spcPts val="400"/>
              </a:spcBef>
            </a:pPr>
            <a:endParaRPr lang="en-US" dirty="0"/>
          </a:p>
          <a:p>
            <a:pPr>
              <a:lnSpc>
                <a:spcPct val="100000"/>
              </a:lnSpc>
              <a:spcBef>
                <a:spcPts val="400"/>
              </a:spcBef>
            </a:pPr>
            <a:r>
              <a:rPr lang="en-US" dirty="0" smtClean="0"/>
              <a:t>Taking the keys of object / array:</a:t>
            </a:r>
            <a:endParaRPr lang="en-US" dirty="0"/>
          </a:p>
        </p:txBody>
      </p:sp>
      <p:sp>
        <p:nvSpPr>
          <p:cNvPr id="4" name="Title 3"/>
          <p:cNvSpPr>
            <a:spLocks noGrp="1"/>
          </p:cNvSpPr>
          <p:nvPr>
            <p:ph type="title"/>
          </p:nvPr>
        </p:nvSpPr>
        <p:spPr/>
        <p:txBody>
          <a:bodyPr/>
          <a:lstStyle/>
          <a:p>
            <a:r>
              <a:rPr lang="en-US" dirty="0" smtClean="0"/>
              <a:t>Processing Associative Arrays</a:t>
            </a:r>
            <a:endParaRPr lang="en-US" dirty="0"/>
          </a:p>
        </p:txBody>
      </p:sp>
      <p:sp>
        <p:nvSpPr>
          <p:cNvPr id="5" name="Content Placeholder 2"/>
          <p:cNvSpPr txBox="1">
            <a:spLocks/>
          </p:cNvSpPr>
          <p:nvPr/>
        </p:nvSpPr>
        <p:spPr>
          <a:xfrm>
            <a:off x="636814" y="1981200"/>
            <a:ext cx="10915198" cy="15081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a:solidFill>
                  <a:srgbClr val="FBEEDC"/>
                </a:solidFill>
                <a:latin typeface="Consolas" pitchFamily="49" charset="0"/>
                <a:cs typeface="Consolas" pitchFamily="49" charset="0"/>
              </a:rPr>
              <a:t>var prices = {</a:t>
            </a:r>
            <a:r>
              <a:rPr lang="en-US" sz="2300" noProof="1" smtClean="0">
                <a:solidFill>
                  <a:srgbClr val="FBEEDC"/>
                </a:solidFill>
                <a:latin typeface="Consolas" pitchFamily="49" charset="0"/>
                <a:cs typeface="Consolas" pitchFamily="49" charset="0"/>
              </a:rPr>
              <a:t>'orange</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 2.30, </a:t>
            </a:r>
            <a:r>
              <a:rPr lang="en-US" sz="2300" noProof="1" smtClean="0">
                <a:solidFill>
                  <a:srgbClr val="FBEEDC"/>
                </a:solidFill>
                <a:latin typeface="Consolas" pitchFamily="49" charset="0"/>
                <a:cs typeface="Consolas" pitchFamily="49" charset="0"/>
              </a:rPr>
              <a:t>'apple</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 1.50, </a:t>
            </a:r>
            <a:r>
              <a:rPr lang="en-US" sz="2300" noProof="1" smtClean="0">
                <a:solidFill>
                  <a:srgbClr val="FBEEDC"/>
                </a:solidFill>
                <a:latin typeface="Consolas" pitchFamily="49" charset="0"/>
                <a:cs typeface="Consolas" pitchFamily="49" charset="0"/>
              </a:rPr>
              <a:t>'tomato</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 3.80 };</a:t>
            </a:r>
          </a:p>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smtClean="0">
                <a:solidFill>
                  <a:srgbClr val="FBEEDC"/>
                </a:solidFill>
                <a:latin typeface="Consolas" pitchFamily="49" charset="0"/>
                <a:cs typeface="Consolas" pitchFamily="49" charset="0"/>
              </a:rPr>
              <a:t>for (key in prices) </a:t>
            </a:r>
            <a:r>
              <a:rPr lang="en-US" sz="2300" noProof="1">
                <a:solidFill>
                  <a:srgbClr val="FBEEDC"/>
                </a:solidFill>
                <a:latin typeface="Consolas" pitchFamily="49" charset="0"/>
                <a:cs typeface="Consolas" pitchFamily="49" charset="0"/>
              </a:rPr>
              <a:t>{</a:t>
            </a:r>
          </a:p>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console.log(key </a:t>
            </a:r>
            <a:r>
              <a:rPr lang="en-US" sz="2300" noProof="1">
                <a:solidFill>
                  <a:srgbClr val="FBEEDC"/>
                </a:solidFill>
                <a:latin typeface="Consolas" pitchFamily="49" charset="0"/>
                <a:cs typeface="Consolas" pitchFamily="49" charset="0"/>
              </a:rPr>
              <a:t>+ ' </a:t>
            </a:r>
            <a:r>
              <a:rPr lang="en-US" sz="2300" noProof="1" smtClean="0">
                <a:solidFill>
                  <a:srgbClr val="FBEEDC"/>
                </a:solidFill>
                <a:latin typeface="Consolas" pitchFamily="49" charset="0"/>
                <a:cs typeface="Consolas" pitchFamily="49" charset="0"/>
              </a:rPr>
              <a:t>-&gt; </a:t>
            </a:r>
            <a:r>
              <a:rPr lang="en-US" sz="2300" noProof="1">
                <a:solidFill>
                  <a:srgbClr val="FBEEDC"/>
                </a:solidFill>
                <a:latin typeface="Consolas" pitchFamily="49" charset="0"/>
                <a:cs typeface="Consolas" pitchFamily="49" charset="0"/>
              </a:rPr>
              <a:t>' + </a:t>
            </a:r>
            <a:r>
              <a:rPr lang="en-US" sz="2300" noProof="1" smtClean="0">
                <a:solidFill>
                  <a:srgbClr val="FBEEDC"/>
                </a:solidFill>
                <a:latin typeface="Consolas" pitchFamily="49" charset="0"/>
                <a:cs typeface="Consolas" pitchFamily="49" charset="0"/>
              </a:rPr>
              <a:t>prices[key]);</a:t>
            </a:r>
            <a:endParaRPr lang="en-US" sz="2300" noProof="1">
              <a:solidFill>
                <a:srgbClr val="FBEEDC"/>
              </a:solidFill>
              <a:latin typeface="Consolas" pitchFamily="49" charset="0"/>
              <a:cs typeface="Consolas" pitchFamily="49" charset="0"/>
            </a:endParaRPr>
          </a:p>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a:solidFill>
                  <a:srgbClr val="FBEEDC"/>
                </a:solidFill>
                <a:latin typeface="Consolas" pitchFamily="49" charset="0"/>
                <a:cs typeface="Consolas" pitchFamily="49" charset="0"/>
              </a:rPr>
              <a:t>}</a:t>
            </a:r>
          </a:p>
        </p:txBody>
      </p:sp>
      <p:sp>
        <p:nvSpPr>
          <p:cNvPr id="7" name="Content Placeholder 2"/>
          <p:cNvSpPr txBox="1">
            <a:spLocks/>
          </p:cNvSpPr>
          <p:nvPr/>
        </p:nvSpPr>
        <p:spPr>
          <a:xfrm>
            <a:off x="638318" y="4538752"/>
            <a:ext cx="10915198" cy="16619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a:solidFill>
                  <a:srgbClr val="FBEEDC"/>
                </a:solidFill>
                <a:latin typeface="Consolas" pitchFamily="49" charset="0"/>
                <a:cs typeface="Consolas" pitchFamily="49" charset="0"/>
              </a:rPr>
              <a:t>var prices = </a:t>
            </a:r>
            <a:r>
              <a:rPr lang="en-US" sz="2300" noProof="1" smtClean="0">
                <a:solidFill>
                  <a:srgbClr val="FBEEDC"/>
                </a:solidFill>
                <a:latin typeface="Consolas" pitchFamily="49" charset="0"/>
                <a:cs typeface="Consolas" pitchFamily="49" charset="0"/>
              </a:rPr>
              <a:t>{ 'orange</a:t>
            </a:r>
            <a:r>
              <a:rPr lang="en-US" sz="2300" noProof="1">
                <a:solidFill>
                  <a:srgbClr val="FBEEDC"/>
                </a:solidFill>
                <a:latin typeface="Consolas" pitchFamily="49" charset="0"/>
                <a:cs typeface="Consolas" pitchFamily="49" charset="0"/>
              </a:rPr>
              <a:t>' : 2.30, </a:t>
            </a:r>
            <a:r>
              <a:rPr lang="en-US" sz="2300" noProof="1" smtClean="0">
                <a:solidFill>
                  <a:srgbClr val="FBEEDC"/>
                </a:solidFill>
                <a:latin typeface="Consolas" pitchFamily="49" charset="0"/>
                <a:cs typeface="Consolas" pitchFamily="49" charset="0"/>
              </a:rPr>
              <a:t>'apple</a:t>
            </a:r>
            <a:r>
              <a:rPr lang="en-US" sz="2300" noProof="1">
                <a:solidFill>
                  <a:srgbClr val="FBEEDC"/>
                </a:solidFill>
                <a:latin typeface="Consolas" pitchFamily="49" charset="0"/>
                <a:cs typeface="Consolas" pitchFamily="49" charset="0"/>
              </a:rPr>
              <a:t>' : 1.50, </a:t>
            </a:r>
            <a:r>
              <a:rPr lang="en-US" sz="2300" noProof="1" smtClean="0">
                <a:solidFill>
                  <a:srgbClr val="FBEEDC"/>
                </a:solidFill>
                <a:latin typeface="Consolas" pitchFamily="49" charset="0"/>
                <a:cs typeface="Consolas" pitchFamily="49" charset="0"/>
              </a:rPr>
              <a:t>'tomato</a:t>
            </a:r>
            <a:r>
              <a:rPr lang="en-US" sz="2300" noProof="1">
                <a:solidFill>
                  <a:srgbClr val="FBEEDC"/>
                </a:solidFill>
                <a:latin typeface="Consolas" pitchFamily="49" charset="0"/>
                <a:cs typeface="Consolas" pitchFamily="49" charset="0"/>
              </a:rPr>
              <a:t>' : </a:t>
            </a:r>
            <a:r>
              <a:rPr lang="en-US" sz="2300" noProof="1" smtClean="0">
                <a:solidFill>
                  <a:srgbClr val="FBEEDC"/>
                </a:solidFill>
                <a:latin typeface="Consolas" pitchFamily="49" charset="0"/>
                <a:cs typeface="Consolas" pitchFamily="49" charset="0"/>
              </a:rPr>
              <a:t>3.80 };</a:t>
            </a:r>
            <a:endParaRPr lang="en-US" sz="2300" noProof="1">
              <a:solidFill>
                <a:srgbClr val="FBEEDC"/>
              </a:solidFill>
              <a:latin typeface="Consolas" pitchFamily="49" charset="0"/>
              <a:cs typeface="Consolas" pitchFamily="49" charset="0"/>
            </a:endParaRPr>
          </a:p>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a:solidFill>
                  <a:srgbClr val="FBEEDC"/>
                </a:solidFill>
                <a:latin typeface="Consolas" pitchFamily="49" charset="0"/>
                <a:cs typeface="Consolas" pitchFamily="49" charset="0"/>
              </a:rPr>
              <a:t>console.log(Object.keys(prices)); // ["orange", "apple", "tomato</a:t>
            </a:r>
            <a:r>
              <a:rPr lang="en-US" sz="2300" noProof="1" smtClean="0">
                <a:solidFill>
                  <a:srgbClr val="FBEEDC"/>
                </a:solidFill>
                <a:latin typeface="Consolas" pitchFamily="49" charset="0"/>
                <a:cs typeface="Consolas" pitchFamily="49" charset="0"/>
              </a:rPr>
              <a:t>"]</a:t>
            </a:r>
            <a:endParaRPr lang="en-US" sz="2300" noProof="1">
              <a:solidFill>
                <a:srgbClr val="FBEEDC"/>
              </a:solidFill>
              <a:latin typeface="Consolas" pitchFamily="49" charset="0"/>
              <a:cs typeface="Consolas" pitchFamily="49" charset="0"/>
            </a:endParaRPr>
          </a:p>
          <a:p>
            <a:pPr marL="0" indent="0">
              <a:lnSpc>
                <a:spcPct val="100000"/>
              </a:lnSpc>
              <a:spcBef>
                <a:spcPts val="1200"/>
              </a:spcBef>
              <a:spcAft>
                <a:spcPct val="0"/>
              </a:spcAft>
              <a:buClr>
                <a:srgbClr val="A19574">
                  <a:lumMod val="40000"/>
                  <a:lumOff val="60000"/>
                </a:srgbClr>
              </a:buClr>
              <a:buFont typeface="Wingdings 2" pitchFamily="18" charset="2"/>
              <a:buNone/>
            </a:pPr>
            <a:r>
              <a:rPr lang="en-US" sz="2300" noProof="1" smtClean="0">
                <a:solidFill>
                  <a:srgbClr val="FBEEDC"/>
                </a:solidFill>
                <a:latin typeface="Consolas" pitchFamily="49" charset="0"/>
                <a:cs typeface="Consolas" pitchFamily="49" charset="0"/>
              </a:rPr>
              <a:t>var nums </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a:t>
            </a:r>
            <a:r>
              <a:rPr lang="bg-BG" sz="2300" noProof="1" smtClean="0">
                <a:solidFill>
                  <a:srgbClr val="FBEEDC"/>
                </a:solidFill>
                <a:latin typeface="Consolas" pitchFamily="49" charset="0"/>
                <a:cs typeface="Consolas" pitchFamily="49" charset="0"/>
              </a:rPr>
              <a:t>10, 20, 30</a:t>
            </a:r>
            <a:r>
              <a:rPr lang="en-US" sz="2300" noProof="1" smtClean="0">
                <a:solidFill>
                  <a:srgbClr val="FBEEDC"/>
                </a:solidFill>
                <a:latin typeface="Consolas" pitchFamily="49" charset="0"/>
                <a:cs typeface="Consolas" pitchFamily="49" charset="0"/>
              </a:rPr>
              <a:t>];</a:t>
            </a:r>
            <a:endParaRPr lang="en-US" sz="2300" noProof="1">
              <a:solidFill>
                <a:srgbClr val="FBEEDC"/>
              </a:solidFill>
              <a:latin typeface="Consolas" pitchFamily="49" charset="0"/>
              <a:cs typeface="Consolas" pitchFamily="49" charset="0"/>
            </a:endParaRPr>
          </a:p>
          <a:p>
            <a:pPr marL="0" indent="0">
              <a:lnSpc>
                <a:spcPct val="100000"/>
              </a:lnSpc>
              <a:spcBef>
                <a:spcPts val="0"/>
              </a:spcBef>
              <a:spcAft>
                <a:spcPct val="0"/>
              </a:spcAft>
              <a:buClr>
                <a:srgbClr val="A19574">
                  <a:lumMod val="40000"/>
                  <a:lumOff val="60000"/>
                </a:srgbClr>
              </a:buClr>
              <a:buFont typeface="Wingdings 2" pitchFamily="18" charset="2"/>
              <a:buNone/>
            </a:pPr>
            <a:r>
              <a:rPr lang="en-US" sz="2300" noProof="1">
                <a:solidFill>
                  <a:srgbClr val="FBEEDC"/>
                </a:solidFill>
                <a:latin typeface="Consolas" pitchFamily="49" charset="0"/>
                <a:cs typeface="Consolas" pitchFamily="49" charset="0"/>
              </a:rPr>
              <a:t>console.log(Object.keys(nums)); // ["0", "1", "2"]</a:t>
            </a:r>
          </a:p>
        </p:txBody>
      </p:sp>
    </p:spTree>
    <p:extLst>
      <p:ext uri="{BB962C8B-B14F-4D97-AF65-F5344CB8AC3E}">
        <p14:creationId xmlns:p14="http://schemas.microsoft.com/office/powerpoint/2010/main" val="361265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772730"/>
            <a:ext cx="8938472" cy="820600"/>
          </a:xfrm>
        </p:spPr>
        <p:txBody>
          <a:bodyPr/>
          <a:lstStyle/>
          <a:p>
            <a:r>
              <a:rPr lang="en-US" dirty="0"/>
              <a:t>Object Types </a:t>
            </a:r>
            <a:r>
              <a:rPr lang="en-US" dirty="0" smtClean="0"/>
              <a:t>and </a:t>
            </a:r>
            <a:r>
              <a:rPr lang="en-US" dirty="0"/>
              <a:t>Objects</a:t>
            </a:r>
            <a:endParaRPr lang="bg-BG" dirty="0"/>
          </a:p>
        </p:txBody>
      </p:sp>
      <p:sp>
        <p:nvSpPr>
          <p:cNvPr id="3" name="Text Placeholder 2"/>
          <p:cNvSpPr>
            <a:spLocks noGrp="1"/>
          </p:cNvSpPr>
          <p:nvPr>
            <p:ph type="body" idx="1"/>
          </p:nvPr>
        </p:nvSpPr>
        <p:spPr>
          <a:xfrm>
            <a:off x="631084" y="5650898"/>
            <a:ext cx="10568728" cy="688256"/>
          </a:xfrm>
        </p:spPr>
        <p:txBody>
          <a:bodyPr/>
          <a:lstStyle/>
          <a:p>
            <a:r>
              <a:rPr lang="en-US" dirty="0"/>
              <a:t>Modeling Real-world Entities with </a:t>
            </a:r>
            <a:r>
              <a:rPr lang="en-US" dirty="0" smtClean="0"/>
              <a:t>Objects</a:t>
            </a:r>
            <a:endParaRPr lang="bg-BG" dirty="0"/>
          </a:p>
        </p:txBody>
      </p:sp>
      <p:pic>
        <p:nvPicPr>
          <p:cNvPr id="6" name="Picture 5"/>
          <p:cNvPicPr>
            <a:picLocks noChangeAspect="1"/>
          </p:cNvPicPr>
          <p:nvPr/>
        </p:nvPicPr>
        <p:blipFill>
          <a:blip r:embed="rId2"/>
          <a:stretch>
            <a:fillRect/>
          </a:stretch>
        </p:blipFill>
        <p:spPr>
          <a:xfrm>
            <a:off x="3821290" y="914400"/>
            <a:ext cx="4188315" cy="3615241"/>
          </a:xfrm>
          <a:prstGeom prst="rect">
            <a:avLst/>
          </a:prstGeom>
        </p:spPr>
      </p:pic>
    </p:spTree>
    <p:extLst>
      <p:ext uri="{BB962C8B-B14F-4D97-AF65-F5344CB8AC3E}">
        <p14:creationId xmlns:p14="http://schemas.microsoft.com/office/powerpoint/2010/main" val="1732936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10000"/>
              </a:lnSpc>
            </a:pPr>
            <a:r>
              <a:rPr lang="en-US" dirty="0"/>
              <a:t>Software objects model real-world objects or abstract concepts</a:t>
            </a:r>
          </a:p>
          <a:p>
            <a:pPr lvl="1">
              <a:lnSpc>
                <a:spcPct val="110000"/>
              </a:lnSpc>
            </a:pPr>
            <a:r>
              <a:rPr lang="en-US" dirty="0"/>
              <a:t>Examples: </a:t>
            </a:r>
          </a:p>
          <a:p>
            <a:pPr lvl="2">
              <a:lnSpc>
                <a:spcPct val="110000"/>
              </a:lnSpc>
            </a:pPr>
            <a:r>
              <a:rPr lang="en-US" dirty="0"/>
              <a:t>bank, account, customer, dog, bicycle, queue </a:t>
            </a:r>
          </a:p>
          <a:p>
            <a:pPr>
              <a:lnSpc>
                <a:spcPct val="110000"/>
              </a:lnSpc>
            </a:pPr>
            <a:r>
              <a:rPr lang="en-US" dirty="0"/>
              <a:t>Real-world </a:t>
            </a:r>
            <a:r>
              <a:rPr lang="en-US" dirty="0">
                <a:solidFill>
                  <a:schemeClr val="tx2">
                    <a:lumMod val="75000"/>
                  </a:schemeClr>
                </a:solidFill>
              </a:rPr>
              <a:t>objects</a:t>
            </a:r>
            <a:r>
              <a:rPr lang="en-US" dirty="0"/>
              <a:t> have </a:t>
            </a:r>
            <a:r>
              <a:rPr lang="en-US" dirty="0" smtClean="0">
                <a:solidFill>
                  <a:schemeClr val="tx2">
                    <a:lumMod val="75000"/>
                  </a:schemeClr>
                </a:solidFill>
              </a:rPr>
              <a:t>state </a:t>
            </a:r>
            <a:r>
              <a:rPr lang="en-US" dirty="0"/>
              <a:t>and </a:t>
            </a:r>
            <a:r>
              <a:rPr lang="en-US" dirty="0" smtClean="0">
                <a:solidFill>
                  <a:schemeClr val="tx2">
                    <a:lumMod val="75000"/>
                  </a:schemeClr>
                </a:solidFill>
              </a:rPr>
              <a:t>behavior</a:t>
            </a:r>
            <a:endParaRPr lang="en-US" dirty="0">
              <a:solidFill>
                <a:schemeClr val="tx2">
                  <a:lumMod val="75000"/>
                </a:schemeClr>
              </a:solidFill>
            </a:endParaRPr>
          </a:p>
          <a:p>
            <a:pPr lvl="1">
              <a:lnSpc>
                <a:spcPct val="110000"/>
              </a:lnSpc>
            </a:pPr>
            <a:r>
              <a:rPr lang="en-US" dirty="0" smtClean="0"/>
              <a:t>Account's state: </a:t>
            </a:r>
            <a:endParaRPr lang="en-US" dirty="0"/>
          </a:p>
          <a:p>
            <a:pPr lvl="2">
              <a:lnSpc>
                <a:spcPct val="110000"/>
              </a:lnSpc>
            </a:pPr>
            <a:r>
              <a:rPr lang="en-US" dirty="0"/>
              <a:t>holder, balance, type</a:t>
            </a:r>
          </a:p>
          <a:p>
            <a:pPr lvl="1">
              <a:lnSpc>
                <a:spcPct val="110000"/>
              </a:lnSpc>
            </a:pPr>
            <a:r>
              <a:rPr lang="en-US" dirty="0" smtClean="0"/>
              <a:t>Account's behavior: </a:t>
            </a:r>
            <a:endParaRPr lang="en-US" dirty="0"/>
          </a:p>
          <a:p>
            <a:pPr lvl="2">
              <a:lnSpc>
                <a:spcPct val="110000"/>
              </a:lnSpc>
            </a:pPr>
            <a:r>
              <a:rPr lang="en-US" dirty="0"/>
              <a:t>withdraw, deposit, </a:t>
            </a:r>
            <a:r>
              <a:rPr lang="en-US" dirty="0" smtClean="0"/>
              <a:t>suspend</a:t>
            </a:r>
            <a:endParaRPr lang="en-US" dirty="0"/>
          </a:p>
        </p:txBody>
      </p:sp>
      <p:sp>
        <p:nvSpPr>
          <p:cNvPr id="4" name="Title 3"/>
          <p:cNvSpPr>
            <a:spLocks noGrp="1"/>
          </p:cNvSpPr>
          <p:nvPr>
            <p:ph type="title"/>
          </p:nvPr>
        </p:nvSpPr>
        <p:spPr/>
        <p:txBody>
          <a:bodyPr/>
          <a:lstStyle/>
          <a:p>
            <a:r>
              <a:rPr lang="en-US"/>
              <a:t>What are Objects?</a:t>
            </a:r>
            <a:endParaRPr lang="bg-BG"/>
          </a:p>
        </p:txBody>
      </p:sp>
    </p:spTree>
    <p:extLst>
      <p:ext uri="{BB962C8B-B14F-4D97-AF65-F5344CB8AC3E}">
        <p14:creationId xmlns:p14="http://schemas.microsoft.com/office/powerpoint/2010/main" val="3345114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9</a:t>
            </a:fld>
            <a:endParaRPr lang="en-US" dirty="0">
              <a:solidFill>
                <a:prstClr val="white">
                  <a:tint val="75000"/>
                </a:prstClr>
              </a:solidFill>
            </a:endParaRPr>
          </a:p>
        </p:txBody>
      </p:sp>
      <p:sp>
        <p:nvSpPr>
          <p:cNvPr id="3" name="Content Placeholder 2"/>
          <p:cNvSpPr>
            <a:spLocks noGrp="1"/>
          </p:cNvSpPr>
          <p:nvPr>
            <p:ph idx="1"/>
          </p:nvPr>
        </p:nvSpPr>
        <p:spPr/>
        <p:txBody>
          <a:bodyPr/>
          <a:lstStyle/>
          <a:p>
            <a:pPr>
              <a:lnSpc>
                <a:spcPct val="100000"/>
              </a:lnSpc>
            </a:pPr>
            <a:r>
              <a:rPr lang="en-US" dirty="0"/>
              <a:t>How do software objects implement real-world objects?</a:t>
            </a:r>
          </a:p>
          <a:p>
            <a:pPr lvl="1">
              <a:lnSpc>
                <a:spcPct val="100000"/>
              </a:lnSpc>
            </a:pPr>
            <a:r>
              <a:rPr lang="en-US" dirty="0"/>
              <a:t>Use </a:t>
            </a:r>
            <a:r>
              <a:rPr lang="en-US" dirty="0" smtClean="0">
                <a:solidFill>
                  <a:schemeClr val="tx2">
                    <a:lumMod val="75000"/>
                  </a:schemeClr>
                </a:solidFill>
              </a:rPr>
              <a:t>variables</a:t>
            </a:r>
            <a:r>
              <a:rPr lang="en-US" dirty="0" smtClean="0"/>
              <a:t> / </a:t>
            </a:r>
            <a:r>
              <a:rPr lang="en-US" dirty="0" smtClean="0">
                <a:solidFill>
                  <a:schemeClr val="tx2">
                    <a:lumMod val="75000"/>
                  </a:schemeClr>
                </a:solidFill>
              </a:rPr>
              <a:t>data</a:t>
            </a:r>
            <a:r>
              <a:rPr lang="en-US" dirty="0" smtClean="0"/>
              <a:t> </a:t>
            </a:r>
            <a:r>
              <a:rPr lang="en-US" dirty="0"/>
              <a:t>to implement </a:t>
            </a:r>
            <a:r>
              <a:rPr lang="en-US" dirty="0" smtClean="0">
                <a:solidFill>
                  <a:schemeClr val="tx2">
                    <a:lumMod val="75000"/>
                  </a:schemeClr>
                </a:solidFill>
              </a:rPr>
              <a:t>state</a:t>
            </a:r>
            <a:endParaRPr lang="en-US" dirty="0">
              <a:solidFill>
                <a:schemeClr val="tx2">
                  <a:lumMod val="75000"/>
                </a:schemeClr>
              </a:solidFill>
            </a:endParaRPr>
          </a:p>
          <a:p>
            <a:pPr lvl="1">
              <a:lnSpc>
                <a:spcPct val="100000"/>
              </a:lnSpc>
            </a:pPr>
            <a:r>
              <a:rPr lang="en-US" dirty="0"/>
              <a:t>Use </a:t>
            </a:r>
            <a:r>
              <a:rPr lang="en-US" dirty="0" smtClean="0">
                <a:solidFill>
                  <a:schemeClr val="tx2">
                    <a:lumMod val="75000"/>
                  </a:schemeClr>
                </a:solidFill>
              </a:rPr>
              <a:t>methods</a:t>
            </a:r>
            <a:r>
              <a:rPr lang="en-US" dirty="0" smtClean="0"/>
              <a:t> / </a:t>
            </a:r>
            <a:r>
              <a:rPr lang="en-US" dirty="0" smtClean="0">
                <a:solidFill>
                  <a:schemeClr val="tx2">
                    <a:lumMod val="75000"/>
                  </a:schemeClr>
                </a:solidFill>
              </a:rPr>
              <a:t>functions</a:t>
            </a:r>
            <a:r>
              <a:rPr lang="en-US" dirty="0" smtClean="0"/>
              <a:t> </a:t>
            </a:r>
            <a:r>
              <a:rPr lang="en-US" dirty="0"/>
              <a:t>to implement </a:t>
            </a:r>
            <a:r>
              <a:rPr lang="en-US" dirty="0" smtClean="0">
                <a:solidFill>
                  <a:schemeClr val="tx2">
                    <a:lumMod val="75000"/>
                  </a:schemeClr>
                </a:solidFill>
              </a:rPr>
              <a:t>behavior</a:t>
            </a:r>
            <a:endParaRPr lang="en-US" dirty="0">
              <a:solidFill>
                <a:schemeClr val="tx2">
                  <a:lumMod val="75000"/>
                </a:schemeClr>
              </a:solidFill>
            </a:endParaRPr>
          </a:p>
          <a:p>
            <a:pPr>
              <a:lnSpc>
                <a:spcPct val="100000"/>
              </a:lnSpc>
            </a:pPr>
            <a:r>
              <a:rPr lang="en-US" dirty="0"/>
              <a:t>An object is a software bundle of variables and related </a:t>
            </a:r>
            <a:r>
              <a:rPr lang="en-US" dirty="0" smtClean="0"/>
              <a:t>functions</a:t>
            </a:r>
            <a:endParaRPr lang="bg-BG" dirty="0"/>
          </a:p>
        </p:txBody>
      </p:sp>
      <p:sp>
        <p:nvSpPr>
          <p:cNvPr id="4" name="Title 3"/>
          <p:cNvSpPr>
            <a:spLocks noGrp="1"/>
          </p:cNvSpPr>
          <p:nvPr>
            <p:ph type="title"/>
          </p:nvPr>
        </p:nvSpPr>
        <p:spPr/>
        <p:txBody>
          <a:bodyPr/>
          <a:lstStyle/>
          <a:p>
            <a:r>
              <a:rPr lang="en-US"/>
              <a:t>What are Objects? (2)</a:t>
            </a:r>
            <a:endParaRPr lang="bg-BG"/>
          </a:p>
        </p:txBody>
      </p:sp>
      <p:pic>
        <p:nvPicPr>
          <p:cNvPr id="5" name="Picture 2" descr="http://www.builderau.com.au/i/s/Java3D_image1.jpg"/>
          <p:cNvPicPr>
            <a:picLocks noChangeAspect="1" noChangeArrowheads="1"/>
          </p:cNvPicPr>
          <p:nvPr/>
        </p:nvPicPr>
        <p:blipFill>
          <a:blip r:embed="rId2" cstate="screen">
            <a:clrChange>
              <a:clrFrom>
                <a:srgbClr val="000000"/>
              </a:clrFrom>
              <a:clrTo>
                <a:srgbClr val="000000">
                  <a:alpha val="0"/>
                </a:srgbClr>
              </a:clrTo>
            </a:clrChange>
            <a:lum bright="20000" contrast="20000"/>
            <a:extLst>
              <a:ext uri="{28A0092B-C50C-407E-A947-70E740481C1C}">
                <a14:useLocalDpi xmlns:a14="http://schemas.microsoft.com/office/drawing/2010/main" val="0"/>
              </a:ext>
            </a:extLst>
          </a:blip>
          <a:srcRect/>
          <a:stretch>
            <a:fillRect/>
          </a:stretch>
        </p:blipFill>
        <p:spPr bwMode="auto">
          <a:xfrm>
            <a:off x="8509399" y="4474457"/>
            <a:ext cx="2955271" cy="1832156"/>
          </a:xfrm>
          <a:prstGeom prst="rect">
            <a:avLst/>
          </a:prstGeom>
          <a:noFill/>
        </p:spPr>
      </p:pic>
      <p:sp>
        <p:nvSpPr>
          <p:cNvPr id="6" name="Rectangle 3"/>
          <p:cNvSpPr>
            <a:spLocks noChangeArrowheads="1"/>
          </p:cNvSpPr>
          <p:nvPr/>
        </p:nvSpPr>
        <p:spPr bwMode="auto">
          <a:xfrm>
            <a:off x="1141412" y="3962400"/>
            <a:ext cx="3895564"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buClr>
                <a:srgbClr val="A19574">
                  <a:lumMod val="40000"/>
                  <a:lumOff val="60000"/>
                </a:srgb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ccount</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4"/>
          <p:cNvSpPr>
            <a:spLocks noChangeArrowheads="1"/>
          </p:cNvSpPr>
          <p:nvPr/>
        </p:nvSpPr>
        <p:spPr bwMode="auto">
          <a:xfrm>
            <a:off x="1141412" y="4539611"/>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buClr>
                <a:srgbClr val="A19574">
                  <a:lumMod val="40000"/>
                  <a:lumOff val="60000"/>
                </a:srgb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o</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wner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"Peter"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350.00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141412" y="5476425"/>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deposit(sum)</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buClr>
                <a:srgbClr val="A19574">
                  <a:lumMod val="40000"/>
                  <a:lumOff val="60000"/>
                </a:srgb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withdraw(sum)</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3"/>
          <p:cNvSpPr>
            <a:spLocks/>
          </p:cNvSpPr>
          <p:nvPr/>
        </p:nvSpPr>
        <p:spPr bwMode="auto">
          <a:xfrm>
            <a:off x="5140472" y="4539582"/>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prstClr val="white">
                  <a:lumMod val="40000"/>
                  <a:lumOff val="60000"/>
                </a:prstClr>
              </a:solidFill>
              <a:effectLst>
                <a:outerShdw blurRad="38100" dist="38100" dir="2700000" algn="tl">
                  <a:srgbClr val="000000">
                    <a:alpha val="43137"/>
                  </a:srgbClr>
                </a:outerShdw>
              </a:effectLst>
            </a:endParaRPr>
          </a:p>
        </p:txBody>
      </p:sp>
      <p:sp>
        <p:nvSpPr>
          <p:cNvPr id="10" name="Text Box 5"/>
          <p:cNvSpPr txBox="1">
            <a:spLocks noChangeArrowheads="1"/>
          </p:cNvSpPr>
          <p:nvPr/>
        </p:nvSpPr>
        <p:spPr bwMode="auto">
          <a:xfrm>
            <a:off x="5624831" y="4715336"/>
            <a:ext cx="2145981" cy="52322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AU" sz="2800" dirty="0" smtClean="0">
                <a:solidFill>
                  <a:prstClr val="white">
                    <a:lumMod val="40000"/>
                    <a:lumOff val="60000"/>
                  </a:prstClr>
                </a:solidFill>
                <a:effectLst>
                  <a:outerShdw blurRad="38100" dist="38100" dir="2700000" algn="tl">
                    <a:srgbClr val="000000">
                      <a:alpha val="43137"/>
                    </a:srgbClr>
                  </a:outerShdw>
                </a:effectLst>
              </a:rPr>
              <a:t>state (data)</a:t>
            </a:r>
            <a:endParaRPr lang="en-AU" sz="2800" dirty="0">
              <a:solidFill>
                <a:prstClr val="white">
                  <a:lumMod val="40000"/>
                  <a:lumOff val="60000"/>
                </a:prstClr>
              </a:solidFill>
              <a:effectLst>
                <a:outerShdw blurRad="38100" dist="38100" dir="2700000" algn="tl">
                  <a:srgbClr val="000000">
                    <a:alpha val="43137"/>
                  </a:srgbClr>
                </a:outerShdw>
              </a:effectLst>
            </a:endParaRPr>
          </a:p>
        </p:txBody>
      </p:sp>
      <p:sp>
        <p:nvSpPr>
          <p:cNvPr id="11" name="AutoShape 3"/>
          <p:cNvSpPr>
            <a:spLocks/>
          </p:cNvSpPr>
          <p:nvPr/>
        </p:nvSpPr>
        <p:spPr bwMode="auto">
          <a:xfrm>
            <a:off x="5140472" y="5464516"/>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prstClr val="white">
                  <a:lumMod val="40000"/>
                  <a:lumOff val="60000"/>
                </a:prstClr>
              </a:solidFill>
              <a:effectLst>
                <a:outerShdw blurRad="38100" dist="38100" dir="2700000" algn="tl">
                  <a:srgbClr val="000000">
                    <a:alpha val="43137"/>
                  </a:srgbClr>
                </a:outerShdw>
              </a:effectLst>
            </a:endParaRPr>
          </a:p>
        </p:txBody>
      </p:sp>
      <p:sp>
        <p:nvSpPr>
          <p:cNvPr id="12" name="Text Box 5"/>
          <p:cNvSpPr txBox="1">
            <a:spLocks noChangeArrowheads="1"/>
          </p:cNvSpPr>
          <p:nvPr/>
        </p:nvSpPr>
        <p:spPr bwMode="auto">
          <a:xfrm>
            <a:off x="5624831" y="5653918"/>
            <a:ext cx="3212781" cy="52322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800" dirty="0" smtClean="0">
                <a:solidFill>
                  <a:srgbClr val="FBEEC9">
                    <a:lumMod val="75000"/>
                  </a:srgbClr>
                </a:solidFill>
              </a:rPr>
              <a:t>behavior </a:t>
            </a:r>
            <a:r>
              <a:rPr lang="en-AU" sz="2800" dirty="0" smtClean="0">
                <a:solidFill>
                  <a:prstClr val="white">
                    <a:lumMod val="40000"/>
                    <a:lumOff val="60000"/>
                  </a:prstClr>
                </a:solidFill>
                <a:effectLst>
                  <a:outerShdw blurRad="38100" dist="38100" dir="2700000" algn="tl">
                    <a:srgbClr val="000000">
                      <a:alpha val="43137"/>
                    </a:srgbClr>
                  </a:outerShdw>
                </a:effectLst>
              </a:rPr>
              <a:t>(functions)</a:t>
            </a:r>
            <a:endParaRPr lang="en-AU" sz="2800" dirty="0">
              <a:solidFill>
                <a:prstClr val="white">
                  <a:lumMod val="40000"/>
                  <a:lumOff val="60000"/>
                </a:prst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349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ftUni-Foundation-PowerPoint-Template-v5">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2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4.xml><?xml version="1.0" encoding="utf-8"?>
<a:theme xmlns:a="http://schemas.openxmlformats.org/drawingml/2006/main" name="1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5.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6.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SoftUni-Foundation-PowerPoint-Template-v5</Template>
  <TotalTime>0</TotalTime>
  <Words>1947</Words>
  <Application>Microsoft Office PowerPoint</Application>
  <PresentationFormat>Custom</PresentationFormat>
  <Paragraphs>398</Paragraphs>
  <Slides>41</Slides>
  <Notes>8</Notes>
  <HiddenSlides>0</HiddenSlides>
  <MMClips>0</MMClips>
  <ScaleCrop>false</ScaleCrop>
  <HeadingPairs>
    <vt:vector size="4" baseType="variant">
      <vt:variant>
        <vt:lpstr>Theme</vt:lpstr>
      </vt:variant>
      <vt:variant>
        <vt:i4>4</vt:i4>
      </vt:variant>
      <vt:variant>
        <vt:lpstr>Slide Titles</vt:lpstr>
      </vt:variant>
      <vt:variant>
        <vt:i4>41</vt:i4>
      </vt:variant>
    </vt:vector>
  </HeadingPairs>
  <TitlesOfParts>
    <vt:vector size="45" baseType="lpstr">
      <vt:lpstr>SoftUni-Foundation-PowerPoint-Template-v5</vt:lpstr>
      <vt:lpstr>2_SoftUni 16x9</vt:lpstr>
      <vt:lpstr>SoftUni 16x9</vt:lpstr>
      <vt:lpstr>1_SoftUni 16x9</vt:lpstr>
      <vt:lpstr>Associative Arrays and Objects </vt:lpstr>
      <vt:lpstr>Table of Contents</vt:lpstr>
      <vt:lpstr>Associative Arrays</vt:lpstr>
      <vt:lpstr>Associative Arrays (Maps, Dictionaries)</vt:lpstr>
      <vt:lpstr>Associative Arrays in JavaScript</vt:lpstr>
      <vt:lpstr>Processing Associative Arrays</vt:lpstr>
      <vt:lpstr>Object Types and Objects</vt:lpstr>
      <vt:lpstr>What are Objects?</vt:lpstr>
      <vt:lpstr>What are Objects? (2)</vt:lpstr>
      <vt:lpstr>Objects Represent</vt:lpstr>
      <vt:lpstr>What is an Object Type (Class)?</vt:lpstr>
      <vt:lpstr>Object Types</vt:lpstr>
      <vt:lpstr>Objects</vt:lpstr>
      <vt:lpstr>Object Types and Objects – Example</vt:lpstr>
      <vt:lpstr>JavaScript Objects Overview</vt:lpstr>
      <vt:lpstr>Objects Overview</vt:lpstr>
      <vt:lpstr>Objects in JS – Example</vt:lpstr>
      <vt:lpstr>Objects and Properties</vt:lpstr>
      <vt:lpstr>Object and Primitive Types</vt:lpstr>
      <vt:lpstr>Reference and Primitive Types</vt:lpstr>
      <vt:lpstr>Reference and Primitive Types (2)</vt:lpstr>
      <vt:lpstr>Primitive Types</vt:lpstr>
      <vt:lpstr>Primitive Types – Example</vt:lpstr>
      <vt:lpstr>Primitive and Reference Types in JS</vt:lpstr>
      <vt:lpstr>Object Type</vt:lpstr>
      <vt:lpstr>Object Cloning</vt:lpstr>
      <vt:lpstr>Object Types</vt:lpstr>
      <vt:lpstr>JSON Objects</vt:lpstr>
      <vt:lpstr>JSON Objects</vt:lpstr>
      <vt:lpstr>JS Object ↔ JSON String</vt:lpstr>
      <vt:lpstr>Building a JSON Object</vt:lpstr>
      <vt:lpstr>JSON Building Function</vt:lpstr>
      <vt:lpstr>JSON Objects</vt:lpstr>
      <vt:lpstr>Lo-Dash</vt:lpstr>
      <vt:lpstr>What is lodash.js?</vt:lpstr>
      <vt:lpstr>What do we use Lo-Dash for?</vt:lpstr>
      <vt:lpstr>Lo-Dash</vt:lpstr>
      <vt:lpstr>Summary</vt:lpstr>
      <vt:lpstr>Associative Arrays and Objects </vt:lpstr>
      <vt:lpstr>License</vt:lpstr>
      <vt:lpstr>Free Trainings @ Software University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Software Development Course</dc:subject>
  <dc:creator/>
  <cp:keywords>SoftUni, Software University, programming, software development, software engineering, course</cp:keywords>
  <dc:description>Software University Foundation - http://softuni.org</dc:description>
  <cp:lastModifiedBy/>
  <cp:revision>1</cp:revision>
  <dcterms:created xsi:type="dcterms:W3CDTF">2016-01-08T13:09:40Z</dcterms:created>
  <dcterms:modified xsi:type="dcterms:W3CDTF">2016-01-08T13:59:10Z</dcterms:modified>
  <cp:category>programming;computer programming;software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